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3"/>
  </p:notesMasterIdLst>
  <p:sldIdLst>
    <p:sldId id="2145708036" r:id="rId6"/>
    <p:sldId id="2145708041" r:id="rId7"/>
    <p:sldId id="2145708039" r:id="rId8"/>
    <p:sldId id="2145708034" r:id="rId9"/>
    <p:sldId id="2145708042" r:id="rId10"/>
    <p:sldId id="2145708033" r:id="rId11"/>
    <p:sldId id="2145708051" r:id="rId12"/>
    <p:sldId id="2145708043" r:id="rId13"/>
    <p:sldId id="2145708049" r:id="rId14"/>
    <p:sldId id="259" r:id="rId15"/>
    <p:sldId id="2145708028" r:id="rId16"/>
    <p:sldId id="2145708050" r:id="rId17"/>
    <p:sldId id="2145708026" r:id="rId18"/>
    <p:sldId id="2145708025" r:id="rId19"/>
    <p:sldId id="2145708024" r:id="rId20"/>
    <p:sldId id="2145708023" r:id="rId21"/>
    <p:sldId id="2145708022" r:id="rId22"/>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F7957E-9F97-44BF-95D5-04BDFE2D7D5B}">
          <p14:sldIdLst>
            <p14:sldId id="2145708036"/>
            <p14:sldId id="2145708041"/>
            <p14:sldId id="2145708039"/>
            <p14:sldId id="2145708034"/>
            <p14:sldId id="2145708042"/>
            <p14:sldId id="2145708033"/>
            <p14:sldId id="2145708051"/>
            <p14:sldId id="2145708043"/>
            <p14:sldId id="2145708049"/>
            <p14:sldId id="259"/>
            <p14:sldId id="2145708028"/>
            <p14:sldId id="2145708050"/>
          </p14:sldIdLst>
        </p14:section>
        <p14:section name="Untitled Section" id="{81F30AFD-DA80-44DE-8040-8191FB3CBC03}">
          <p14:sldIdLst>
            <p14:sldId id="2145708026"/>
            <p14:sldId id="2145708025"/>
            <p14:sldId id="2145708024"/>
            <p14:sldId id="2145708023"/>
            <p14:sldId id="214570802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0A0B15-F414-DF83-AD47-FB0B36F09DD8}" name="Michael Lorsbach" initials="ML" userId="S::MLORSBACH@MITRE.ORG::44c7e6fb-3a7b-451f-b826-a4e49e79fd88" providerId="AD"/>
  <p188:author id="{853D2731-9CFA-6BA9-D671-3C71AFA9F70B}" name="Nisha Vashisht" initials="NV" userId="Nisha Vashisht" providerId="None"/>
  <p188:author id="{D24BB44B-B093-2626-016A-2A62D99C71B6}" name="Sheila Lima-Strong" initials="SL" userId="S::sstrong@mitre.org::564bd7d7-d95f-4f03-bf9b-872cda8deb81" providerId="AD"/>
  <p188:author id="{D5C7945F-518D-E501-67FA-EBDBAAF598DB}" name="Kyle P Miller" initials="KM" userId="S::kpmiller@mitre.org::a004391e-31e4-4cd4-9206-04e288dece4e" providerId="AD"/>
  <p188:author id="{31E7D469-5D09-85D0-DD5C-CD1D66BA6972}" name="Natasha Paleau" initials="NP" userId="Natasha Paleau" providerId="None"/>
  <p188:author id="{C7181577-1B59-8124-BD6F-4E7DBF45DD06}" name="Palestino, Loren (CMS/CMCS)" initials="LP" userId="S::loren.palestino@cms.hhs.gov::dc730e3e-225e-46c3-a1d9-411d700fca3d" providerId="AD"/>
  <p188:author id="{9BD3A87D-4A2F-9F07-72DF-4DD5CAD70E98}" name="Johnson, Alejandra (CMS/CMCS)" initials="AJ" userId="S::alejandra.johnson@cms.hhs.gov::66f8b2bf-92bf-40c6-b627-b6447327adcf" providerId="AD"/>
  <p188:author id="{BECBCB86-3F61-4692-666C-D44CEB6A4C94}" name="Emily Armstrong" initials="EA" userId="S::earmstrong@mitre.org::40b0d570-1d68-4e48-ab14-9eba4dacbb07" providerId="AD"/>
  <p188:author id="{DB97738D-E701-AADA-A594-96930907C41C}" name="Trish Heiman" initials="TH" userId="S::pheiman@mitre.org::3075c4a0-9999-4288-aa2d-c012b8b11fa6" providerId="AD"/>
  <p188:author id="{8578869B-6732-1AD2-AB49-9703E12BD0AA}" name="Loren Palestino" initials="LP" userId="nvWXrf0zd31Jmpebl6GfUp6IflqCHTH+lO/zHstEaPs=" providerId="None"/>
  <p188:author id="{65F7D6BD-32C4-420F-923B-E3EDBDA01FCE}" name="Victoria Cardoza Kairys" initials="VK" userId="S::VKAIRYS@MITRE.ORG::aa44975f-d723-4595-b5d1-d6380ed0a0f9" providerId="AD"/>
  <p188:author id="{7A0B41CD-D200-CD17-1CEB-66A5A6001F68}" name="ALEJANDRA JOHNSON" initials="AJ" userId="ALEJANDRA JOHNSON" providerId="None"/>
  <p188:author id="{5A6073CD-2AAF-B406-91C4-11269DB84DBA}" name="Amy Strait" initials="AS" userId="S::ASTRAIT@MITRE.ORG::f9a5551b-78c6-4d6c-a064-4abe8bef6db6" providerId="AD"/>
  <p188:author id="{98CE36D2-1B75-8C03-258A-D1A86A2D4A11}" name="Wallace Watson" initials="WW" userId="S::WWATSON@MITRE.ORG::cdcf63cb-f148-43c9-954a-9fc15bdb0a8a" providerId="AD"/>
  <p188:author id="{8B372DD5-1C85-D4F3-F1B4-B720F8F671C2}" name="Becky J Crawford" initials="BC" userId="S::BJCRAWFORD@MITRE.ORG::660b9d6c-ad20-4684-8f9d-c42cd9806025" providerId="AD"/>
  <p188:author id="{3DB7E5DD-EF06-7730-3B19-67F10A5BE9B9}" name="Trish Heiman" initials="TH" userId="S::PHEIMAN@MITRE.ORG::3075c4a0-9999-4288-aa2d-c012b8b11fa6" providerId="AD"/>
  <p188:author id="{BEB57AE4-FA0C-82E6-F067-11F93F51E003}" name="Michael Lorsbach" initials="ML" userId="S::mlorsbach@mitre.org::44c7e6fb-3a7b-451f-b826-a4e49e79fd88" providerId="AD"/>
  <p188:author id="{B69FB7EC-68B1-02B4-4BD8-87AB7773DD35}" name="Kyle P Miller" initials="KM" userId="S::KPMILLER@MITRE.ORG::a004391e-31e4-4cd4-9206-04e288dece4e" providerId="AD"/>
  <p188:author id="{D5033EF4-2929-DBFE-D9E9-49A5AEABE240}" name="Douglas S Hoff" initials="DH" userId="S::DOUGHOFF@MITRE.ORG::e288264b-19a7-4764-830c-2799d730b8c4" providerId="AD"/>
  <p188:author id="{4AF9AEF9-0854-B43A-DD92-9A6D7F89CC9A}" name="Sheila Lima-Strong" initials="SL" userId="S::SSTRONG@MITRE.ORG::564bd7d7-d95f-4f03-bf9b-872cda8deb81" providerId="AD"/>
  <p188:author id="{347944FA-2A51-C681-4D70-B130CB2AEA65}" name="Emily Armstrong" initials="EA" userId="S::EARMSTRONG@MITRE.ORG::40b0d570-1d68-4e48-ab14-9eba4dacbb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C6D9F3"/>
    <a:srgbClr val="DCE8F8"/>
    <a:srgbClr val="004A9C"/>
    <a:srgbClr val="FFD004"/>
    <a:srgbClr val="0000FF"/>
    <a:srgbClr val="B9D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1" autoAdjust="0"/>
    <p:restoredTop sz="86448" autoAdjust="0"/>
  </p:normalViewPr>
  <p:slideViewPr>
    <p:cSldViewPr snapToGrid="0">
      <p:cViewPr varScale="1">
        <p:scale>
          <a:sx n="100" d="100"/>
          <a:sy n="100" d="100"/>
        </p:scale>
        <p:origin x="184" y="264"/>
      </p:cViewPr>
      <p:guideLst/>
    </p:cSldViewPr>
  </p:slideViewPr>
  <p:outlineViewPr>
    <p:cViewPr>
      <p:scale>
        <a:sx n="33" d="100"/>
        <a:sy n="33" d="100"/>
      </p:scale>
      <p:origin x="0" y="-28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6DE7BEBD-21EB-4DEF-A8CC-C035AF720328}" type="datetimeFigureOut">
              <a:rPr lang="en-US" smtClean="0"/>
              <a:t>5/1/26</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303F8886-01D4-4DF3-A5D1-254A0C9F83D3}" type="slidenum">
              <a:rPr lang="en-US" smtClean="0"/>
              <a:t>‹#›</a:t>
            </a:fld>
            <a:endParaRPr lang="en-US"/>
          </a:p>
        </p:txBody>
      </p:sp>
    </p:spTree>
    <p:extLst>
      <p:ext uri="{BB962C8B-B14F-4D97-AF65-F5344CB8AC3E}">
        <p14:creationId xmlns:p14="http://schemas.microsoft.com/office/powerpoint/2010/main" val="45370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4142-DD5C-6F7E-7407-90ED73CE2A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2AA1B6-6CEC-6C2D-C295-5A5CA9BF7A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6D918-5EAC-4184-2597-82FC8FD821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12303F-4BC4-2FD1-3AC6-66B426250743}"/>
              </a:ext>
            </a:extLst>
          </p:cNvPr>
          <p:cNvSpPr>
            <a:spLocks noGrp="1"/>
          </p:cNvSpPr>
          <p:nvPr>
            <p:ph type="sldNum" sz="quarter" idx="5"/>
          </p:nvPr>
        </p:nvSpPr>
        <p:spPr/>
        <p:txBody>
          <a:bodyPr/>
          <a:lstStyle/>
          <a:p>
            <a:pPr defTabSz="933602">
              <a:defRPr/>
            </a:pPr>
            <a:fld id="{6BFDC7D0-0888-C24D-AA6B-962FFF80E947}" type="slidenum">
              <a:rPr lang="en-US">
                <a:solidFill>
                  <a:prstClr val="black"/>
                </a:solidFill>
                <a:latin typeface="Calibri" panose="020F0502020204030204"/>
              </a:rPr>
              <a:pPr defTabSz="933602">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91448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F8886-01D4-4DF3-A5D1-254A0C9F83D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7520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76CBC-72D6-D335-97A9-03D87AFC3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1AA42-4F15-60FE-788F-E155FFA3AF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02D3E8-8BC0-BA11-AA7A-8B416ABE87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BD932C-794F-69B1-E811-0F0F9198F368}"/>
              </a:ext>
            </a:extLst>
          </p:cNvPr>
          <p:cNvSpPr>
            <a:spLocks noGrp="1"/>
          </p:cNvSpPr>
          <p:nvPr>
            <p:ph type="sldNum" sz="quarter" idx="5"/>
          </p:nvPr>
        </p:nvSpPr>
        <p:spPr/>
        <p:txBody>
          <a:bodyPr/>
          <a:lstStyle/>
          <a:p>
            <a:fld id="{303F8886-01D4-4DF3-A5D1-254A0C9F83D3}" type="slidenum">
              <a:rPr lang="en-US" smtClean="0"/>
              <a:t>11</a:t>
            </a:fld>
            <a:endParaRPr lang="en-US"/>
          </a:p>
        </p:txBody>
      </p:sp>
    </p:spTree>
    <p:extLst>
      <p:ext uri="{BB962C8B-B14F-4D97-AF65-F5344CB8AC3E}">
        <p14:creationId xmlns:p14="http://schemas.microsoft.com/office/powerpoint/2010/main" val="263367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C9415-1047-DF47-6F1C-1B01C95269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A438EF-0C45-6830-EE89-FC6610910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3E34E9-7119-8392-EA03-58D4E52AD7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4096DD-5517-533D-0407-380C384FF108}"/>
              </a:ext>
            </a:extLst>
          </p:cNvPr>
          <p:cNvSpPr>
            <a:spLocks noGrp="1"/>
          </p:cNvSpPr>
          <p:nvPr>
            <p:ph type="sldNum" sz="quarter" idx="5"/>
          </p:nvPr>
        </p:nvSpPr>
        <p:spPr/>
        <p:txBody>
          <a:bodyPr/>
          <a:lstStyle/>
          <a:p>
            <a:fld id="{303F8886-01D4-4DF3-A5D1-254A0C9F83D3}" type="slidenum">
              <a:rPr lang="en-US" smtClean="0"/>
              <a:t>12</a:t>
            </a:fld>
            <a:endParaRPr lang="en-US"/>
          </a:p>
        </p:txBody>
      </p:sp>
    </p:spTree>
    <p:extLst>
      <p:ext uri="{BB962C8B-B14F-4D97-AF65-F5344CB8AC3E}">
        <p14:creationId xmlns:p14="http://schemas.microsoft.com/office/powerpoint/2010/main" val="372538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B260-3865-87CB-2BD2-BB5FA8D98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CFFAF-5200-8326-14DD-53383A955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2BF5F4-F92D-DED8-5A67-1C94BF101C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F03150-83AE-F3A1-364D-113C06D43787}"/>
              </a:ext>
            </a:extLst>
          </p:cNvPr>
          <p:cNvSpPr>
            <a:spLocks noGrp="1"/>
          </p:cNvSpPr>
          <p:nvPr>
            <p:ph type="sldNum" sz="quarter" idx="5"/>
          </p:nvPr>
        </p:nvSpPr>
        <p:spPr/>
        <p:txBody>
          <a:bodyPr/>
          <a:lstStyle/>
          <a:p>
            <a:fld id="{303F8886-01D4-4DF3-A5D1-254A0C9F83D3}" type="slidenum">
              <a:rPr lang="en-US" smtClean="0"/>
              <a:t>13</a:t>
            </a:fld>
            <a:endParaRPr lang="en-US"/>
          </a:p>
        </p:txBody>
      </p:sp>
    </p:spTree>
    <p:extLst>
      <p:ext uri="{BB962C8B-B14F-4D97-AF65-F5344CB8AC3E}">
        <p14:creationId xmlns:p14="http://schemas.microsoft.com/office/powerpoint/2010/main" val="2422002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EA657-0C36-93FC-E62F-07CEAACEB5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3B4F8-1987-23AF-833F-B39079BDD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14B77-CA45-276C-92FE-C86BE5BD30B0}"/>
              </a:ext>
            </a:extLst>
          </p:cNvPr>
          <p:cNvSpPr>
            <a:spLocks noGrp="1"/>
          </p:cNvSpPr>
          <p:nvPr>
            <p:ph type="body" idx="1"/>
          </p:nvPr>
        </p:nvSpPr>
        <p:spPr/>
        <p:txBody>
          <a:bodyPr/>
          <a:lstStyle/>
          <a:p>
            <a:pPr defTabSz="933602">
              <a:defRPr/>
            </a:pPr>
            <a:endParaRPr lang="en-US"/>
          </a:p>
        </p:txBody>
      </p:sp>
      <p:sp>
        <p:nvSpPr>
          <p:cNvPr id="4" name="Slide Number Placeholder 3">
            <a:extLst>
              <a:ext uri="{FF2B5EF4-FFF2-40B4-BE49-F238E27FC236}">
                <a16:creationId xmlns:a16="http://schemas.microsoft.com/office/drawing/2014/main" id="{E72CD140-04AE-BC49-D5FB-D23175C9C6AF}"/>
              </a:ext>
            </a:extLst>
          </p:cNvPr>
          <p:cNvSpPr>
            <a:spLocks noGrp="1"/>
          </p:cNvSpPr>
          <p:nvPr>
            <p:ph type="sldNum" sz="quarter" idx="5"/>
          </p:nvPr>
        </p:nvSpPr>
        <p:spPr/>
        <p:txBody>
          <a:bodyPr/>
          <a:lstStyle/>
          <a:p>
            <a:fld id="{303F8886-01D4-4DF3-A5D1-254A0C9F83D3}" type="slidenum">
              <a:rPr lang="en-US" smtClean="0"/>
              <a:t>14</a:t>
            </a:fld>
            <a:endParaRPr lang="en-US"/>
          </a:p>
        </p:txBody>
      </p:sp>
    </p:spTree>
    <p:extLst>
      <p:ext uri="{BB962C8B-B14F-4D97-AF65-F5344CB8AC3E}">
        <p14:creationId xmlns:p14="http://schemas.microsoft.com/office/powerpoint/2010/main" val="2095245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90E9-C909-1B9C-9179-F63625403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25048-6EFD-823E-7109-8178F7423C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615311-CB3C-D76C-76E0-055CF9D0A9A0}"/>
              </a:ext>
            </a:extLst>
          </p:cNvPr>
          <p:cNvSpPr>
            <a:spLocks noGrp="1"/>
          </p:cNvSpPr>
          <p:nvPr>
            <p:ph type="body" idx="1"/>
          </p:nvPr>
        </p:nvSpPr>
        <p:spPr/>
        <p:txBody>
          <a:bodyPr/>
          <a:lstStyle/>
          <a:p>
            <a:pPr defTabSz="933602">
              <a:defRPr/>
            </a:pPr>
            <a:endParaRPr lang="en-US"/>
          </a:p>
        </p:txBody>
      </p:sp>
      <p:sp>
        <p:nvSpPr>
          <p:cNvPr id="4" name="Slide Number Placeholder 3">
            <a:extLst>
              <a:ext uri="{FF2B5EF4-FFF2-40B4-BE49-F238E27FC236}">
                <a16:creationId xmlns:a16="http://schemas.microsoft.com/office/drawing/2014/main" id="{DEDAE973-652D-EE8D-EC3F-10EB45E876EF}"/>
              </a:ext>
            </a:extLst>
          </p:cNvPr>
          <p:cNvSpPr>
            <a:spLocks noGrp="1"/>
          </p:cNvSpPr>
          <p:nvPr>
            <p:ph type="sldNum" sz="quarter" idx="5"/>
          </p:nvPr>
        </p:nvSpPr>
        <p:spPr/>
        <p:txBody>
          <a:bodyPr/>
          <a:lstStyle/>
          <a:p>
            <a:fld id="{303F8886-01D4-4DF3-A5D1-254A0C9F83D3}" type="slidenum">
              <a:rPr lang="en-US" smtClean="0"/>
              <a:t>15</a:t>
            </a:fld>
            <a:endParaRPr lang="en-US"/>
          </a:p>
        </p:txBody>
      </p:sp>
    </p:spTree>
    <p:extLst>
      <p:ext uri="{BB962C8B-B14F-4D97-AF65-F5344CB8AC3E}">
        <p14:creationId xmlns:p14="http://schemas.microsoft.com/office/powerpoint/2010/main" val="157146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93AA6-61FD-BAD8-444F-FDAE1801B9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40364-B816-2E64-82ED-3D221E16D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21ECA8-7C5E-AE4C-717A-F3B1AF3BFE70}"/>
              </a:ext>
            </a:extLst>
          </p:cNvPr>
          <p:cNvSpPr>
            <a:spLocks noGrp="1"/>
          </p:cNvSpPr>
          <p:nvPr>
            <p:ph type="body" idx="1"/>
          </p:nvPr>
        </p:nvSpPr>
        <p:spPr/>
        <p:txBody>
          <a:bodyPr/>
          <a:lstStyle/>
          <a:p>
            <a:pPr defTabSz="933602">
              <a:defRPr/>
            </a:pPr>
            <a:endParaRPr lang="en-US"/>
          </a:p>
        </p:txBody>
      </p:sp>
      <p:sp>
        <p:nvSpPr>
          <p:cNvPr id="4" name="Slide Number Placeholder 3">
            <a:extLst>
              <a:ext uri="{FF2B5EF4-FFF2-40B4-BE49-F238E27FC236}">
                <a16:creationId xmlns:a16="http://schemas.microsoft.com/office/drawing/2014/main" id="{3D3053BB-88FF-0DC8-2B78-4E8665C98604}"/>
              </a:ext>
            </a:extLst>
          </p:cNvPr>
          <p:cNvSpPr>
            <a:spLocks noGrp="1"/>
          </p:cNvSpPr>
          <p:nvPr>
            <p:ph type="sldNum" sz="quarter" idx="5"/>
          </p:nvPr>
        </p:nvSpPr>
        <p:spPr/>
        <p:txBody>
          <a:bodyPr/>
          <a:lstStyle/>
          <a:p>
            <a:fld id="{303F8886-01D4-4DF3-A5D1-254A0C9F83D3}" type="slidenum">
              <a:rPr lang="en-US" smtClean="0"/>
              <a:t>16</a:t>
            </a:fld>
            <a:endParaRPr lang="en-US"/>
          </a:p>
        </p:txBody>
      </p:sp>
    </p:spTree>
    <p:extLst>
      <p:ext uri="{BB962C8B-B14F-4D97-AF65-F5344CB8AC3E}">
        <p14:creationId xmlns:p14="http://schemas.microsoft.com/office/powerpoint/2010/main" val="119342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04B85-3A70-83A0-58EE-B9370613D3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F7E26-ECC9-AD26-FF63-B41D2CB191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373653-445B-1195-C1DB-78445F5ED227}"/>
              </a:ext>
            </a:extLst>
          </p:cNvPr>
          <p:cNvSpPr>
            <a:spLocks noGrp="1"/>
          </p:cNvSpPr>
          <p:nvPr>
            <p:ph type="body" idx="1"/>
          </p:nvPr>
        </p:nvSpPr>
        <p:spPr/>
        <p:txBody>
          <a:bodyPr/>
          <a:lstStyle/>
          <a:p>
            <a:pPr defTabSz="933602">
              <a:defRPr/>
            </a:pPr>
            <a:endParaRPr lang="en-US"/>
          </a:p>
        </p:txBody>
      </p:sp>
      <p:sp>
        <p:nvSpPr>
          <p:cNvPr id="4" name="Slide Number Placeholder 3">
            <a:extLst>
              <a:ext uri="{FF2B5EF4-FFF2-40B4-BE49-F238E27FC236}">
                <a16:creationId xmlns:a16="http://schemas.microsoft.com/office/drawing/2014/main" id="{0A85304C-DD94-7F28-C5E8-198D80A89276}"/>
              </a:ext>
            </a:extLst>
          </p:cNvPr>
          <p:cNvSpPr>
            <a:spLocks noGrp="1"/>
          </p:cNvSpPr>
          <p:nvPr>
            <p:ph type="sldNum" sz="quarter" idx="5"/>
          </p:nvPr>
        </p:nvSpPr>
        <p:spPr/>
        <p:txBody>
          <a:bodyPr/>
          <a:lstStyle/>
          <a:p>
            <a:fld id="{303F8886-01D4-4DF3-A5D1-254A0C9F83D3}" type="slidenum">
              <a:rPr lang="en-US" smtClean="0"/>
              <a:t>17</a:t>
            </a:fld>
            <a:endParaRPr lang="en-US"/>
          </a:p>
        </p:txBody>
      </p:sp>
    </p:spTree>
    <p:extLst>
      <p:ext uri="{BB962C8B-B14F-4D97-AF65-F5344CB8AC3E}">
        <p14:creationId xmlns:p14="http://schemas.microsoft.com/office/powerpoint/2010/main" val="262177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AJ</a:t>
            </a:r>
          </a:p>
        </p:txBody>
      </p:sp>
      <p:sp>
        <p:nvSpPr>
          <p:cNvPr id="4" name="Slide Number Placeholder 3"/>
          <p:cNvSpPr>
            <a:spLocks noGrp="1"/>
          </p:cNvSpPr>
          <p:nvPr>
            <p:ph type="sldNum" sz="quarter" idx="5"/>
          </p:nvPr>
        </p:nvSpPr>
        <p:spPr/>
        <p:txBody>
          <a:bodyPr/>
          <a:lstStyle/>
          <a:p>
            <a:fld id="{303F8886-01D4-4DF3-A5D1-254A0C9F83D3}" type="slidenum">
              <a:rPr lang="en-US" smtClean="0"/>
              <a:t>2</a:t>
            </a:fld>
            <a:endParaRPr lang="en-US"/>
          </a:p>
        </p:txBody>
      </p:sp>
    </p:spTree>
    <p:extLst>
      <p:ext uri="{BB962C8B-B14F-4D97-AF65-F5344CB8AC3E}">
        <p14:creationId xmlns:p14="http://schemas.microsoft.com/office/powerpoint/2010/main" val="126169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EE259-390C-8B6B-0048-9AF1797F18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0E4979-CC66-DA22-E08F-BC13A1D67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5764D0-42D6-8BF6-78E7-F1DE98122057}"/>
              </a:ext>
            </a:extLst>
          </p:cNvPr>
          <p:cNvSpPr>
            <a:spLocks noGrp="1"/>
          </p:cNvSpPr>
          <p:nvPr>
            <p:ph type="body" idx="1"/>
          </p:nvPr>
        </p:nvSpPr>
        <p:spPr/>
        <p:txBody>
          <a:bodyPr/>
          <a:lstStyle/>
          <a:p>
            <a:r>
              <a:rPr lang="en-US" dirty="0"/>
              <a:t>AJ</a:t>
            </a:r>
          </a:p>
        </p:txBody>
      </p:sp>
      <p:sp>
        <p:nvSpPr>
          <p:cNvPr id="4" name="Slide Number Placeholder 3">
            <a:extLst>
              <a:ext uri="{FF2B5EF4-FFF2-40B4-BE49-F238E27FC236}">
                <a16:creationId xmlns:a16="http://schemas.microsoft.com/office/drawing/2014/main" id="{9453A48D-82BE-4FBF-64EC-E577B715455E}"/>
              </a:ext>
            </a:extLst>
          </p:cNvPr>
          <p:cNvSpPr>
            <a:spLocks noGrp="1"/>
          </p:cNvSpPr>
          <p:nvPr>
            <p:ph type="sldNum" sz="quarter" idx="5"/>
          </p:nvPr>
        </p:nvSpPr>
        <p:spPr/>
        <p:txBody>
          <a:bodyPr/>
          <a:lstStyle/>
          <a:p>
            <a:fld id="{303F8886-01D4-4DF3-A5D1-254A0C9F83D3}" type="slidenum">
              <a:rPr lang="en-US" smtClean="0"/>
              <a:t>3</a:t>
            </a:fld>
            <a:endParaRPr lang="en-US"/>
          </a:p>
        </p:txBody>
      </p:sp>
    </p:spTree>
    <p:extLst>
      <p:ext uri="{BB962C8B-B14F-4D97-AF65-F5344CB8AC3E}">
        <p14:creationId xmlns:p14="http://schemas.microsoft.com/office/powerpoint/2010/main" val="911687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CA3D-4BD9-BF7F-99BF-B691A261D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00FEB-1214-2638-3DAC-BE1AAEC67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1843C-ADFC-C14F-C45C-F2A85C2C1C56}"/>
              </a:ext>
            </a:extLst>
          </p:cNvPr>
          <p:cNvSpPr>
            <a:spLocks noGrp="1"/>
          </p:cNvSpPr>
          <p:nvPr>
            <p:ph type="body" idx="1"/>
          </p:nvPr>
        </p:nvSpPr>
        <p:spPr/>
        <p:txBody>
          <a:bodyPr/>
          <a:lstStyle/>
          <a:p>
            <a:r>
              <a:rPr lang="en-US"/>
              <a:t>AJ</a:t>
            </a:r>
          </a:p>
        </p:txBody>
      </p:sp>
      <p:sp>
        <p:nvSpPr>
          <p:cNvPr id="4" name="Slide Number Placeholder 3">
            <a:extLst>
              <a:ext uri="{FF2B5EF4-FFF2-40B4-BE49-F238E27FC236}">
                <a16:creationId xmlns:a16="http://schemas.microsoft.com/office/drawing/2014/main" id="{CE2CEF85-9D30-19B9-D201-D4F21EEDAD07}"/>
              </a:ext>
            </a:extLst>
          </p:cNvPr>
          <p:cNvSpPr>
            <a:spLocks noGrp="1"/>
          </p:cNvSpPr>
          <p:nvPr>
            <p:ph type="sldNum" sz="quarter" idx="5"/>
          </p:nvPr>
        </p:nvSpPr>
        <p:spPr/>
        <p:txBody>
          <a:bodyPr/>
          <a:lstStyle/>
          <a:p>
            <a:fld id="{303F8886-01D4-4DF3-A5D1-254A0C9F83D3}" type="slidenum">
              <a:rPr lang="en-US" smtClean="0"/>
              <a:t>4</a:t>
            </a:fld>
            <a:endParaRPr lang="en-US"/>
          </a:p>
        </p:txBody>
      </p:sp>
    </p:spTree>
    <p:extLst>
      <p:ext uri="{BB962C8B-B14F-4D97-AF65-F5344CB8AC3E}">
        <p14:creationId xmlns:p14="http://schemas.microsoft.com/office/powerpoint/2010/main" val="311348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8161D-689A-B57A-A662-7D5B09409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C214A-0548-3B37-B984-0DE0767EE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30FDE-9229-A45C-4915-FFB45DA6EE03}"/>
              </a:ext>
            </a:extLst>
          </p:cNvPr>
          <p:cNvSpPr>
            <a:spLocks noGrp="1"/>
          </p:cNvSpPr>
          <p:nvPr>
            <p:ph type="body" idx="1"/>
          </p:nvPr>
        </p:nvSpPr>
        <p:spPr/>
        <p:txBody>
          <a:bodyPr/>
          <a:lstStyle/>
          <a:p>
            <a:r>
              <a:rPr lang="en-US" dirty="0"/>
              <a:t>AJ</a:t>
            </a:r>
          </a:p>
        </p:txBody>
      </p:sp>
      <p:sp>
        <p:nvSpPr>
          <p:cNvPr id="4" name="Slide Number Placeholder 3">
            <a:extLst>
              <a:ext uri="{FF2B5EF4-FFF2-40B4-BE49-F238E27FC236}">
                <a16:creationId xmlns:a16="http://schemas.microsoft.com/office/drawing/2014/main" id="{2045022A-1577-122F-2D6F-E569E9E4DBE7}"/>
              </a:ext>
            </a:extLst>
          </p:cNvPr>
          <p:cNvSpPr>
            <a:spLocks noGrp="1"/>
          </p:cNvSpPr>
          <p:nvPr>
            <p:ph type="sldNum" sz="quarter" idx="5"/>
          </p:nvPr>
        </p:nvSpPr>
        <p:spPr/>
        <p:txBody>
          <a:bodyPr/>
          <a:lstStyle/>
          <a:p>
            <a:fld id="{303F8886-01D4-4DF3-A5D1-254A0C9F83D3}" type="slidenum">
              <a:rPr lang="en-US" smtClean="0"/>
              <a:t>5</a:t>
            </a:fld>
            <a:endParaRPr lang="en-US"/>
          </a:p>
        </p:txBody>
      </p:sp>
    </p:spTree>
    <p:extLst>
      <p:ext uri="{BB962C8B-B14F-4D97-AF65-F5344CB8AC3E}">
        <p14:creationId xmlns:p14="http://schemas.microsoft.com/office/powerpoint/2010/main" val="388115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05D2-E988-FD05-DB31-11FD108C68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4B2EB9-D47F-7F1D-6503-6AA5A553C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F90FA-A5FA-9FD3-95A2-EC19DB8F4695}"/>
              </a:ext>
            </a:extLst>
          </p:cNvPr>
          <p:cNvSpPr>
            <a:spLocks noGrp="1"/>
          </p:cNvSpPr>
          <p:nvPr>
            <p:ph type="body" idx="1"/>
          </p:nvPr>
        </p:nvSpPr>
        <p:spPr/>
        <p:txBody>
          <a:bodyPr/>
          <a:lstStyle/>
          <a:p>
            <a:r>
              <a:rPr lang="en-US" dirty="0"/>
              <a:t>Emily</a:t>
            </a:r>
          </a:p>
          <a:p>
            <a:endParaRPr lang="en-US" dirty="0"/>
          </a:p>
          <a:p>
            <a:r>
              <a:rPr lang="en-US" dirty="0"/>
              <a:t>Overview of the path of the ORW from creation through processing to database ingestion</a:t>
            </a:r>
          </a:p>
          <a:p>
            <a:r>
              <a:rPr lang="en-US" dirty="0"/>
              <a:t>SO involvement as state populates ORW with the outcomes and metrics included in the APD for the system, which is the gold source. SO should crosscheck the list of CMS-required outcomes the state attests to on the CMS Attestation tab against the list in the APD.</a:t>
            </a:r>
          </a:p>
          <a:p>
            <a:endParaRPr lang="en-US" dirty="0"/>
          </a:p>
          <a:p>
            <a:r>
              <a:rPr lang="en-US" dirty="0"/>
              <a:t>SO also provides state access to the correct file repository on Box. Note that there will be a migration to the new “Accounts” location, which will be transparent when the move happens. For now, states should continue to upload files to the same Metrics folder on Box.</a:t>
            </a:r>
          </a:p>
          <a:p>
            <a:endParaRPr lang="en-US" dirty="0"/>
          </a:p>
          <a:p>
            <a:r>
              <a:rPr lang="en-US" dirty="0"/>
              <a:t>ORW will likely lead to improved processing times</a:t>
            </a:r>
          </a:p>
        </p:txBody>
      </p:sp>
      <p:sp>
        <p:nvSpPr>
          <p:cNvPr id="4" name="Slide Number Placeholder 3">
            <a:extLst>
              <a:ext uri="{FF2B5EF4-FFF2-40B4-BE49-F238E27FC236}">
                <a16:creationId xmlns:a16="http://schemas.microsoft.com/office/drawing/2014/main" id="{E150FF01-012F-440B-3D5C-DFD8D045D4BE}"/>
              </a:ext>
            </a:extLst>
          </p:cNvPr>
          <p:cNvSpPr>
            <a:spLocks noGrp="1"/>
          </p:cNvSpPr>
          <p:nvPr>
            <p:ph type="sldNum" sz="quarter" idx="5"/>
          </p:nvPr>
        </p:nvSpPr>
        <p:spPr/>
        <p:txBody>
          <a:bodyPr/>
          <a:lstStyle/>
          <a:p>
            <a:fld id="{303F8886-01D4-4DF3-A5D1-254A0C9F83D3}" type="slidenum">
              <a:rPr lang="en-US" smtClean="0"/>
              <a:t>6</a:t>
            </a:fld>
            <a:endParaRPr lang="en-US"/>
          </a:p>
        </p:txBody>
      </p:sp>
    </p:spTree>
    <p:extLst>
      <p:ext uri="{BB962C8B-B14F-4D97-AF65-F5344CB8AC3E}">
        <p14:creationId xmlns:p14="http://schemas.microsoft.com/office/powerpoint/2010/main" val="6699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735D-B103-21D3-8D02-2A9433A7F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49906-BC0F-61D1-7B51-24A2F5E07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D6BE8-7C54-2910-8010-BB69E47EDA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58FAB6-2AA8-6182-2125-6D139B08908F}"/>
              </a:ext>
            </a:extLst>
          </p:cNvPr>
          <p:cNvSpPr>
            <a:spLocks noGrp="1"/>
          </p:cNvSpPr>
          <p:nvPr>
            <p:ph type="sldNum" sz="quarter" idx="5"/>
          </p:nvPr>
        </p:nvSpPr>
        <p:spPr/>
        <p:txBody>
          <a:bodyPr/>
          <a:lstStyle/>
          <a:p>
            <a:fld id="{303F8886-01D4-4DF3-A5D1-254A0C9F83D3}" type="slidenum">
              <a:rPr lang="en-US" smtClean="0"/>
              <a:t>7</a:t>
            </a:fld>
            <a:endParaRPr lang="en-US"/>
          </a:p>
        </p:txBody>
      </p:sp>
    </p:spTree>
    <p:extLst>
      <p:ext uri="{BB962C8B-B14F-4D97-AF65-F5344CB8AC3E}">
        <p14:creationId xmlns:p14="http://schemas.microsoft.com/office/powerpoint/2010/main" val="318783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D97D-300E-AF41-9ACE-808E9169EA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58622E-CBDA-8C4E-1C72-D48EB08283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DD544-2D35-647C-3FF9-BBBDB0110821}"/>
              </a:ext>
            </a:extLst>
          </p:cNvPr>
          <p:cNvSpPr>
            <a:spLocks noGrp="1"/>
          </p:cNvSpPr>
          <p:nvPr>
            <p:ph type="body" idx="1"/>
          </p:nvPr>
        </p:nvSpPr>
        <p:spPr/>
        <p:txBody>
          <a:bodyPr/>
          <a:lstStyle/>
          <a:p>
            <a:r>
              <a:rPr lang="en-US" dirty="0"/>
              <a:t>Emily</a:t>
            </a:r>
          </a:p>
        </p:txBody>
      </p:sp>
      <p:sp>
        <p:nvSpPr>
          <p:cNvPr id="4" name="Slide Number Placeholder 3">
            <a:extLst>
              <a:ext uri="{FF2B5EF4-FFF2-40B4-BE49-F238E27FC236}">
                <a16:creationId xmlns:a16="http://schemas.microsoft.com/office/drawing/2014/main" id="{B7EE66D9-0745-9CF8-04D6-CC22DB663FB0}"/>
              </a:ext>
            </a:extLst>
          </p:cNvPr>
          <p:cNvSpPr>
            <a:spLocks noGrp="1"/>
          </p:cNvSpPr>
          <p:nvPr>
            <p:ph type="sldNum" sz="quarter" idx="5"/>
          </p:nvPr>
        </p:nvSpPr>
        <p:spPr/>
        <p:txBody>
          <a:bodyPr/>
          <a:lstStyle/>
          <a:p>
            <a:fld id="{303F8886-01D4-4DF3-A5D1-254A0C9F83D3}" type="slidenum">
              <a:rPr lang="en-US" smtClean="0"/>
              <a:t>8</a:t>
            </a:fld>
            <a:endParaRPr lang="en-US"/>
          </a:p>
        </p:txBody>
      </p:sp>
    </p:spTree>
    <p:extLst>
      <p:ext uri="{BB962C8B-B14F-4D97-AF65-F5344CB8AC3E}">
        <p14:creationId xmlns:p14="http://schemas.microsoft.com/office/powerpoint/2010/main" val="363852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A3D67-B246-D2D9-3400-CE9D879AD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0C7FA-5AD9-B524-A2BB-76A5B0D76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E19B55-6172-8C3E-6C52-F00EA4AE55F3}"/>
              </a:ext>
            </a:extLst>
          </p:cNvPr>
          <p:cNvSpPr>
            <a:spLocks noGrp="1"/>
          </p:cNvSpPr>
          <p:nvPr>
            <p:ph type="body" idx="1"/>
          </p:nvPr>
        </p:nvSpPr>
        <p:spPr/>
        <p:txBody>
          <a:bodyPr/>
          <a:lstStyle/>
          <a:p>
            <a:r>
              <a:rPr lang="en-US"/>
              <a:t>Emily</a:t>
            </a:r>
          </a:p>
        </p:txBody>
      </p:sp>
      <p:sp>
        <p:nvSpPr>
          <p:cNvPr id="4" name="Slide Number Placeholder 3">
            <a:extLst>
              <a:ext uri="{FF2B5EF4-FFF2-40B4-BE49-F238E27FC236}">
                <a16:creationId xmlns:a16="http://schemas.microsoft.com/office/drawing/2014/main" id="{AF2A567D-7A01-F892-95E6-BA5D55970F85}"/>
              </a:ext>
            </a:extLst>
          </p:cNvPr>
          <p:cNvSpPr>
            <a:spLocks noGrp="1"/>
          </p:cNvSpPr>
          <p:nvPr>
            <p:ph type="sldNum" sz="quarter" idx="5"/>
          </p:nvPr>
        </p:nvSpPr>
        <p:spPr/>
        <p:txBody>
          <a:bodyPr/>
          <a:lstStyle/>
          <a:p>
            <a:fld id="{303F8886-01D4-4DF3-A5D1-254A0C9F83D3}" type="slidenum">
              <a:rPr lang="en-US" smtClean="0"/>
              <a:t>9</a:t>
            </a:fld>
            <a:endParaRPr lang="en-US"/>
          </a:p>
        </p:txBody>
      </p:sp>
    </p:spTree>
    <p:extLst>
      <p:ext uri="{BB962C8B-B14F-4D97-AF65-F5344CB8AC3E}">
        <p14:creationId xmlns:p14="http://schemas.microsoft.com/office/powerpoint/2010/main" val="3329336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13" name="Picture Placeholder 9" descr="Placeholder for picture or photo">
            <a:extLst>
              <a:ext uri="{FF2B5EF4-FFF2-40B4-BE49-F238E27FC236}">
                <a16:creationId xmlns:a16="http://schemas.microsoft.com/office/drawing/2014/main" id="{722F75BD-A2C5-834F-828D-C462C6951187}"/>
              </a:ext>
            </a:extLst>
          </p:cNvPr>
          <p:cNvSpPr>
            <a:spLocks noGrp="1"/>
          </p:cNvSpPr>
          <p:nvPr>
            <p:ph type="pic" sz="quarter" idx="14"/>
          </p:nvPr>
        </p:nvSpPr>
        <p:spPr>
          <a:xfrm>
            <a:off x="0" y="2698230"/>
            <a:ext cx="5408612" cy="4183572"/>
          </a:xfrm>
        </p:spPr>
        <p:txBody>
          <a:bodyPr anchor="ctr" anchorCtr="0"/>
          <a:lstStyle>
            <a:lvl1pPr marL="0" indent="0" algn="ctr">
              <a:buNone/>
              <a:defRPr/>
            </a:lvl1pPr>
          </a:lstStyle>
          <a:p>
            <a:r>
              <a:rPr lang="en-US"/>
              <a:t>Click icon to add picture</a:t>
            </a:r>
          </a:p>
        </p:txBody>
      </p:sp>
      <p:grpSp>
        <p:nvGrpSpPr>
          <p:cNvPr id="7" name="Group 6">
            <a:extLst>
              <a:ext uri="{FF2B5EF4-FFF2-40B4-BE49-F238E27FC236}">
                <a16:creationId xmlns:a16="http://schemas.microsoft.com/office/drawing/2014/main" id="{CBC20713-66DF-1746-B5C0-9154E5F01504}"/>
              </a:ext>
            </a:extLst>
          </p:cNvPr>
          <p:cNvGrpSpPr/>
          <p:nvPr userDrawn="1"/>
        </p:nvGrpSpPr>
        <p:grpSpPr>
          <a:xfrm>
            <a:off x="-11723" y="1243268"/>
            <a:ext cx="12228722" cy="1269999"/>
            <a:chOff x="-16933" y="1"/>
            <a:chExt cx="9211733" cy="976922"/>
          </a:xfrm>
          <a:solidFill>
            <a:srgbClr val="FFD004"/>
          </a:solidFill>
        </p:grpSpPr>
        <p:sp>
          <p:nvSpPr>
            <p:cNvPr id="9" name="Rectangle 8">
              <a:extLst>
                <a:ext uri="{FF2B5EF4-FFF2-40B4-BE49-F238E27FC236}">
                  <a16:creationId xmlns:a16="http://schemas.microsoft.com/office/drawing/2014/main" id="{FCD984B8-D0B6-6648-BBAE-CC9C912054AB}"/>
                </a:ext>
              </a:extLst>
            </p:cNvPr>
            <p:cNvSpPr/>
            <p:nvPr userDrawn="1"/>
          </p:nvSpPr>
          <p:spPr bwMode="auto">
            <a:xfrm>
              <a:off x="-16933" y="1"/>
              <a:ext cx="9194800" cy="931332"/>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prstClr val="black"/>
                </a:solidFill>
                <a:latin typeface="Arial" charset="0"/>
              </a:endParaRPr>
            </a:p>
          </p:txBody>
        </p:sp>
        <p:sp>
          <p:nvSpPr>
            <p:cNvPr id="8" name="Rectangle 7">
              <a:extLst>
                <a:ext uri="{FF2B5EF4-FFF2-40B4-BE49-F238E27FC236}">
                  <a16:creationId xmlns:a16="http://schemas.microsoft.com/office/drawing/2014/main" id="{4A238F75-8E71-C548-BE3B-3F6C98D21E33}"/>
                </a:ext>
              </a:extLst>
            </p:cNvPr>
            <p:cNvSpPr/>
            <p:nvPr userDrawn="1"/>
          </p:nvSpPr>
          <p:spPr bwMode="auto">
            <a:xfrm>
              <a:off x="0" y="892258"/>
              <a:ext cx="9194800" cy="84665"/>
            </a:xfrm>
            <a:prstGeom prst="rect">
              <a:avLst/>
            </a:prstGeom>
            <a:grp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prstClr val="black"/>
                </a:solidFill>
                <a:latin typeface="Arial" charset="0"/>
              </a:endParaRPr>
            </a:p>
          </p:txBody>
        </p:sp>
      </p:grpSp>
      <p:pic>
        <p:nvPicPr>
          <p:cNvPr id="6" name="Picture 5" descr="The Centers for Medicare and Medicaid logo.">
            <a:extLst>
              <a:ext uri="{FF2B5EF4-FFF2-40B4-BE49-F238E27FC236}">
                <a16:creationId xmlns:a16="http://schemas.microsoft.com/office/drawing/2014/main" id="{68FDF833-8C4B-DB42-BE2B-7879BB32FE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2" name="Title 1">
            <a:extLst>
              <a:ext uri="{FF2B5EF4-FFF2-40B4-BE49-F238E27FC236}">
                <a16:creationId xmlns:a16="http://schemas.microsoft.com/office/drawing/2014/main" id="{1B8D2298-C9E7-BA4B-911D-47A58268C733}"/>
              </a:ext>
            </a:extLst>
          </p:cNvPr>
          <p:cNvSpPr>
            <a:spLocks noGrp="1"/>
          </p:cNvSpPr>
          <p:nvPr>
            <p:ph type="title"/>
          </p:nvPr>
        </p:nvSpPr>
        <p:spPr>
          <a:xfrm>
            <a:off x="755903" y="1254872"/>
            <a:ext cx="9748573" cy="1325563"/>
          </a:xfrm>
        </p:spPr>
        <p:txBody>
          <a:bodyPr>
            <a:normAutofit/>
          </a:bodyPr>
          <a:lstStyle>
            <a:lvl1pPr>
              <a:defRPr sz="3600"/>
            </a:lvl1pPr>
          </a:lstStyle>
          <a:p>
            <a:r>
              <a:rPr lang="en-US"/>
              <a:t>Click to edit Master title style</a:t>
            </a:r>
          </a:p>
        </p:txBody>
      </p:sp>
      <p:sp>
        <p:nvSpPr>
          <p:cNvPr id="15" name="Text Placeholder 14">
            <a:extLst>
              <a:ext uri="{FF2B5EF4-FFF2-40B4-BE49-F238E27FC236}">
                <a16:creationId xmlns:a16="http://schemas.microsoft.com/office/drawing/2014/main" id="{41E9C0CF-4AE9-6C4A-BB10-3DE711E889C2}"/>
              </a:ext>
            </a:extLst>
          </p:cNvPr>
          <p:cNvSpPr>
            <a:spLocks noGrp="1"/>
          </p:cNvSpPr>
          <p:nvPr>
            <p:ph type="body" sz="quarter" idx="12" hasCustomPrompt="1"/>
          </p:nvPr>
        </p:nvSpPr>
        <p:spPr>
          <a:xfrm>
            <a:off x="5962373" y="2905935"/>
            <a:ext cx="5276850" cy="523220"/>
          </a:xfrm>
        </p:spPr>
        <p:txBody>
          <a:bodyPr>
            <a:spAutoFit/>
          </a:bodyPr>
          <a:lstStyle>
            <a:lvl1pPr marL="0" indent="0">
              <a:buNone/>
              <a:defRPr sz="2800" b="1"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a:t>Subtitle</a:t>
            </a:r>
          </a:p>
        </p:txBody>
      </p:sp>
      <p:sp>
        <p:nvSpPr>
          <p:cNvPr id="16" name="Text Placeholder 14">
            <a:extLst>
              <a:ext uri="{FF2B5EF4-FFF2-40B4-BE49-F238E27FC236}">
                <a16:creationId xmlns:a16="http://schemas.microsoft.com/office/drawing/2014/main" id="{55D7FA05-C13B-AD49-A875-884F36F6BA97}"/>
              </a:ext>
            </a:extLst>
          </p:cNvPr>
          <p:cNvSpPr>
            <a:spLocks noGrp="1"/>
          </p:cNvSpPr>
          <p:nvPr>
            <p:ph type="body" sz="quarter" idx="13" hasCustomPrompt="1"/>
          </p:nvPr>
        </p:nvSpPr>
        <p:spPr>
          <a:xfrm>
            <a:off x="6019541" y="4537794"/>
            <a:ext cx="5276850" cy="523220"/>
          </a:xfrm>
        </p:spPr>
        <p:txBody>
          <a:bodyPr>
            <a:spAutoFit/>
          </a:bodyPr>
          <a:lstStyle>
            <a:lvl1pPr marL="0" indent="0">
              <a:buNone/>
              <a:defRPr sz="2800" b="0" i="1">
                <a:solidFill>
                  <a:srgbClr val="0053A0"/>
                </a:solidFill>
                <a:latin typeface="Arial" panose="020B0604020202020204" pitchFamily="34" charset="0"/>
                <a:cs typeface="Arial" panose="020B0604020202020204" pitchFamily="34" charset="0"/>
              </a:defRPr>
            </a:lvl1pPr>
            <a:lvl2pPr marL="457200" indent="0">
              <a:buNone/>
              <a:defRPr i="1">
                <a:latin typeface="+mn-lt"/>
              </a:defRPr>
            </a:lvl2pPr>
            <a:lvl3pPr marL="914400" indent="0">
              <a:buNone/>
              <a:defRPr i="1">
                <a:latin typeface="+mn-lt"/>
              </a:defRPr>
            </a:lvl3pPr>
            <a:lvl4pPr marL="914400" indent="0">
              <a:buNone/>
              <a:defRPr i="1">
                <a:latin typeface="+mn-lt"/>
              </a:defRPr>
            </a:lvl4pPr>
            <a:lvl5pPr marL="1371600" indent="0">
              <a:buNone/>
              <a:defRPr i="1">
                <a:latin typeface="+mn-lt"/>
              </a:defRPr>
            </a:lvl5pPr>
          </a:lstStyle>
          <a:p>
            <a:pPr lvl="0"/>
            <a:r>
              <a:rPr lang="en-US"/>
              <a:t>Presenter</a:t>
            </a:r>
          </a:p>
        </p:txBody>
      </p:sp>
      <p:sp>
        <p:nvSpPr>
          <p:cNvPr id="18" name="Rectangle 17">
            <a:extLst>
              <a:ext uri="{FF2B5EF4-FFF2-40B4-BE49-F238E27FC236}">
                <a16:creationId xmlns:a16="http://schemas.microsoft.com/office/drawing/2014/main" id="{85B2A764-C2DC-3547-BF23-ABBDB0E26F5F}"/>
              </a:ext>
              <a:ext uri="{C183D7F6-B498-43B3-948B-1728B52AA6E4}">
                <adec:decorative xmlns:adec="http://schemas.microsoft.com/office/drawing/2017/decorative" val="1"/>
              </a:ext>
            </a:extLst>
          </p:cNvPr>
          <p:cNvSpPr/>
          <p:nvPr userDrawn="1"/>
        </p:nvSpPr>
        <p:spPr bwMode="auto">
          <a:xfrm>
            <a:off x="1" y="2479574"/>
            <a:ext cx="12216998" cy="179361"/>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prstClr val="black"/>
              </a:solidFill>
              <a:latin typeface="Arial" charset="0"/>
            </a:endParaRPr>
          </a:p>
        </p:txBody>
      </p:sp>
    </p:spTree>
    <p:extLst>
      <p:ext uri="{BB962C8B-B14F-4D97-AF65-F5344CB8AC3E}">
        <p14:creationId xmlns:p14="http://schemas.microsoft.com/office/powerpoint/2010/main" val="179349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4_CMS title3">
    <p:spTree>
      <p:nvGrpSpPr>
        <p:cNvPr id="1" name=""/>
        <p:cNvGrpSpPr/>
        <p:nvPr/>
      </p:nvGrpSpPr>
      <p:grpSpPr>
        <a:xfrm>
          <a:off x="0" y="0"/>
          <a:ext cx="0" cy="0"/>
          <a:chOff x="0" y="0"/>
          <a:chExt cx="0" cy="0"/>
        </a:xfrm>
      </p:grpSpPr>
      <p:pic>
        <p:nvPicPr>
          <p:cNvPr id="10" name="Picture 3" descr="Picture of a family.">
            <a:extLst>
              <a:ext uri="{FF2B5EF4-FFF2-40B4-BE49-F238E27FC236}">
                <a16:creationId xmlns:a16="http://schemas.microsoft.com/office/drawing/2014/main" id="{F31083F8-C4D3-DA8C-720D-60DF2FAA3E93}"/>
              </a:ext>
            </a:extLst>
          </p:cNvPr>
          <p:cNvPicPr preferRelativeResize="0">
            <a:picLocks noChangeArrowheads="1"/>
          </p:cNvPicPr>
          <p:nvPr userDrawn="1"/>
        </p:nvPicPr>
        <p:blipFill>
          <a:blip r:embed="rId2" cstate="print"/>
          <a:srcRect/>
          <a:stretch>
            <a:fillRect/>
          </a:stretch>
        </p:blipFill>
        <p:spPr bwMode="auto">
          <a:xfrm>
            <a:off x="0" y="2866030"/>
            <a:ext cx="5472752" cy="3982826"/>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285897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5_CMS title3">
    <p:spTree>
      <p:nvGrpSpPr>
        <p:cNvPr id="1" name=""/>
        <p:cNvGrpSpPr/>
        <p:nvPr/>
      </p:nvGrpSpPr>
      <p:grpSpPr>
        <a:xfrm>
          <a:off x="0" y="0"/>
          <a:ext cx="0" cy="0"/>
          <a:chOff x="0" y="0"/>
          <a:chExt cx="0" cy="0"/>
        </a:xfrm>
      </p:grpSpPr>
      <p:pic>
        <p:nvPicPr>
          <p:cNvPr id="11" name="Picture 6" descr="Picture of seniors playing cards.">
            <a:extLst>
              <a:ext uri="{FF2B5EF4-FFF2-40B4-BE49-F238E27FC236}">
                <a16:creationId xmlns:a16="http://schemas.microsoft.com/office/drawing/2014/main" id="{ED9ED240-DE04-AE2C-CCA4-0FD35F11F88D}"/>
              </a:ext>
            </a:extLst>
          </p:cNvPr>
          <p:cNvPicPr preferRelativeResize="0">
            <a:picLocks/>
          </p:cNvPicPr>
          <p:nvPr userDrawn="1"/>
        </p:nvPicPr>
        <p:blipFill rotWithShape="1">
          <a:blip r:embed="rId2" cstate="print"/>
          <a:srcRect l="5426" r="6803"/>
          <a:stretch/>
        </p:blipFill>
        <p:spPr bwMode="auto">
          <a:xfrm>
            <a:off x="-19633" y="2496312"/>
            <a:ext cx="5738397" cy="4361688"/>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274522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6_CMS title3">
    <p:spTree>
      <p:nvGrpSpPr>
        <p:cNvPr id="1" name=""/>
        <p:cNvGrpSpPr/>
        <p:nvPr/>
      </p:nvGrpSpPr>
      <p:grpSpPr>
        <a:xfrm>
          <a:off x="0" y="0"/>
          <a:ext cx="0" cy="0"/>
          <a:chOff x="0" y="0"/>
          <a:chExt cx="0" cy="0"/>
        </a:xfrm>
      </p:grpSpPr>
      <p:pic>
        <p:nvPicPr>
          <p:cNvPr id="10" name="Picture 2" descr="Picture of medical professionals looking at an x-ray.">
            <a:extLst>
              <a:ext uri="{FF2B5EF4-FFF2-40B4-BE49-F238E27FC236}">
                <a16:creationId xmlns:a16="http://schemas.microsoft.com/office/drawing/2014/main" id="{6DD0EB8A-5EB7-CCA0-DB1C-091C6766958D}"/>
              </a:ext>
            </a:extLst>
          </p:cNvPr>
          <p:cNvPicPr preferRelativeResize="0">
            <a:picLocks noChangeArrowheads="1"/>
          </p:cNvPicPr>
          <p:nvPr userDrawn="1"/>
        </p:nvPicPr>
        <p:blipFill rotWithShape="1">
          <a:blip r:embed="rId2" cstate="print"/>
          <a:srcRect l="6573"/>
          <a:stretch/>
        </p:blipFill>
        <p:spPr bwMode="auto">
          <a:xfrm>
            <a:off x="0" y="2496312"/>
            <a:ext cx="5568287" cy="4361688"/>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2934961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7_CMS title3">
    <p:spTree>
      <p:nvGrpSpPr>
        <p:cNvPr id="1" name=""/>
        <p:cNvGrpSpPr/>
        <p:nvPr/>
      </p:nvGrpSpPr>
      <p:grpSpPr>
        <a:xfrm>
          <a:off x="0" y="0"/>
          <a:ext cx="0" cy="0"/>
          <a:chOff x="0" y="0"/>
          <a:chExt cx="0" cy="0"/>
        </a:xfrm>
      </p:grpSpPr>
      <p:pic>
        <p:nvPicPr>
          <p:cNvPr id="15" name="Picture 6" descr="Tech picture of 0's and 1's.">
            <a:extLst>
              <a:ext uri="{FF2B5EF4-FFF2-40B4-BE49-F238E27FC236}">
                <a16:creationId xmlns:a16="http://schemas.microsoft.com/office/drawing/2014/main" id="{C829F7E2-8C7E-EE11-3A44-42168CB9ADBB}"/>
              </a:ext>
            </a:extLst>
          </p:cNvPr>
          <p:cNvPicPr preferRelativeResize="0">
            <a:picLocks/>
          </p:cNvPicPr>
          <p:nvPr userDrawn="1"/>
        </p:nvPicPr>
        <p:blipFill rotWithShape="1">
          <a:blip r:embed="rId2" cstate="print"/>
          <a:srcRect l="-181" t="-433" r="12732" b="-1"/>
          <a:stretch/>
        </p:blipFill>
        <p:spPr bwMode="auto">
          <a:xfrm>
            <a:off x="-15902" y="2487168"/>
            <a:ext cx="5707018" cy="4361688"/>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4040272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8_CMS title3">
    <p:spTree>
      <p:nvGrpSpPr>
        <p:cNvPr id="1" name=""/>
        <p:cNvGrpSpPr/>
        <p:nvPr/>
      </p:nvGrpSpPr>
      <p:grpSpPr>
        <a:xfrm>
          <a:off x="0" y="0"/>
          <a:ext cx="0" cy="0"/>
          <a:chOff x="0" y="0"/>
          <a:chExt cx="0" cy="0"/>
        </a:xfrm>
      </p:grpSpPr>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2" cstate="print"/>
          <a:srcRect/>
          <a:stretch>
            <a:fillRect/>
          </a:stretch>
        </p:blipFill>
        <p:spPr bwMode="auto">
          <a:xfrm>
            <a:off x="196853" y="227920"/>
            <a:ext cx="2652713" cy="915080"/>
          </a:xfrm>
          <a:prstGeom prst="rect">
            <a:avLst/>
          </a:prstGeom>
          <a:noFill/>
          <a:ln w="9525">
            <a:noFill/>
            <a:miter lim="800000"/>
            <a:headEnd/>
            <a:tailEnd/>
          </a:ln>
        </p:spPr>
      </p:pic>
      <p:pic>
        <p:nvPicPr>
          <p:cNvPr id="10" name="Picture 7" descr="Picture of a group of school children.">
            <a:extLst>
              <a:ext uri="{FF2B5EF4-FFF2-40B4-BE49-F238E27FC236}">
                <a16:creationId xmlns:a16="http://schemas.microsoft.com/office/drawing/2014/main" id="{AD24853A-8029-90DD-D5EB-0EE09166B72F}"/>
              </a:ext>
            </a:extLst>
          </p:cNvPr>
          <p:cNvPicPr>
            <a:picLocks noChangeAspect="1"/>
          </p:cNvPicPr>
          <p:nvPr userDrawn="1"/>
        </p:nvPicPr>
        <p:blipFill>
          <a:blip r:embed="rId3" cstate="print"/>
          <a:srcRect/>
          <a:stretch>
            <a:fillRect/>
          </a:stretch>
        </p:blipFill>
        <p:spPr bwMode="auto">
          <a:xfrm>
            <a:off x="196853" y="3074785"/>
            <a:ext cx="5560976" cy="3783215"/>
          </a:xfrm>
          <a:prstGeom prst="rect">
            <a:avLst/>
          </a:prstGeom>
          <a:noFill/>
          <a:ln w="9525">
            <a:noFill/>
            <a:miter lim="800000"/>
            <a:headEnd/>
            <a:tailEnd/>
          </a:ln>
        </p:spPr>
      </p:pic>
    </p:spTree>
    <p:extLst>
      <p:ext uri="{BB962C8B-B14F-4D97-AF65-F5344CB8AC3E}">
        <p14:creationId xmlns:p14="http://schemas.microsoft.com/office/powerpoint/2010/main" val="266606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9_CMS title3">
    <p:spTree>
      <p:nvGrpSpPr>
        <p:cNvPr id="1" name=""/>
        <p:cNvGrpSpPr/>
        <p:nvPr/>
      </p:nvGrpSpPr>
      <p:grpSpPr>
        <a:xfrm>
          <a:off x="0" y="0"/>
          <a:ext cx="0" cy="0"/>
          <a:chOff x="0" y="0"/>
          <a:chExt cx="0" cy="0"/>
        </a:xfrm>
      </p:grpSpPr>
      <p:pic>
        <p:nvPicPr>
          <p:cNvPr id="11" name="Picture 6" descr="Picture of a bottle of pills.">
            <a:extLst>
              <a:ext uri="{FF2B5EF4-FFF2-40B4-BE49-F238E27FC236}">
                <a16:creationId xmlns:a16="http://schemas.microsoft.com/office/drawing/2014/main" id="{A24529E2-D36F-BCB1-7592-4A729676C840}"/>
              </a:ext>
            </a:extLst>
          </p:cNvPr>
          <p:cNvPicPr preferRelativeResize="0">
            <a:picLocks/>
          </p:cNvPicPr>
          <p:nvPr userDrawn="1"/>
        </p:nvPicPr>
        <p:blipFill rotWithShape="1">
          <a:blip r:embed="rId2" cstate="print"/>
          <a:srcRect l="104" t="1176" r="-183" b="3456"/>
          <a:stretch/>
        </p:blipFill>
        <p:spPr bwMode="auto">
          <a:xfrm>
            <a:off x="0" y="2487168"/>
            <a:ext cx="5568287" cy="4361688"/>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269979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902376" y="185196"/>
            <a:ext cx="10515600" cy="1250066"/>
          </a:xfr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C3BA400E-1DAA-164A-8434-91F666853CB1}"/>
              </a:ext>
            </a:extLst>
          </p:cNvPr>
          <p:cNvSpPr>
            <a:spLocks noGrp="1"/>
          </p:cNvSpPr>
          <p:nvPr>
            <p:ph idx="1"/>
          </p:nvPr>
        </p:nvSpPr>
        <p:spPr/>
        <p:txBody>
          <a:bodyPr/>
          <a:lstStyle>
            <a:lvl1pPr>
              <a:lnSpc>
                <a:spcPct val="100000"/>
              </a:lnSpc>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p>
            <a:fld id="{200CA8EA-3E88-1E47-9B86-CBF89577D921}" type="slidenum">
              <a:rPr lang="en-US" smtClean="0"/>
              <a:t>‹#›</a:t>
            </a:fld>
            <a:endParaRPr lang="en-US"/>
          </a:p>
        </p:txBody>
      </p:sp>
    </p:spTree>
    <p:extLst>
      <p:ext uri="{BB962C8B-B14F-4D97-AF65-F5344CB8AC3E}">
        <p14:creationId xmlns:p14="http://schemas.microsoft.com/office/powerpoint/2010/main" val="117403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0F525BE-2F8E-C94E-B2CF-7761D1F737B4}"/>
              </a:ext>
            </a:extLst>
          </p:cNvPr>
          <p:cNvSpPr/>
          <p:nvPr userDrawn="1"/>
        </p:nvSpPr>
        <p:spPr bwMode="auto">
          <a:xfrm>
            <a:off x="-1" y="6134583"/>
            <a:ext cx="12338613" cy="724410"/>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prstClr val="black"/>
              </a:solidFill>
              <a:latin typeface="Arial" charset="0"/>
            </a:endParaRPr>
          </a:p>
        </p:txBody>
      </p:sp>
      <p:sp>
        <p:nvSpPr>
          <p:cNvPr id="2" name="Title 1">
            <a:extLst>
              <a:ext uri="{FF2B5EF4-FFF2-40B4-BE49-F238E27FC236}">
                <a16:creationId xmlns:a16="http://schemas.microsoft.com/office/drawing/2014/main" id="{9EF765B9-ED79-6347-9F79-26C302BD7970}"/>
              </a:ext>
            </a:extLst>
          </p:cNvPr>
          <p:cNvSpPr>
            <a:spLocks noGrp="1"/>
          </p:cNvSpPr>
          <p:nvPr>
            <p:ph type="title"/>
          </p:nvPr>
        </p:nvSpPr>
        <p:spPr>
          <a:xfrm>
            <a:off x="838200" y="208345"/>
            <a:ext cx="10515600" cy="544009"/>
          </a:xfrm>
        </p:spPr>
        <p:txBody>
          <a:bodyPr>
            <a:normAutofit/>
          </a:bodyPr>
          <a:lstStyle>
            <a:lvl1pPr algn="ctr">
              <a:defRPr sz="3600">
                <a:solidFill>
                  <a:srgbClr val="084A9C"/>
                </a:solidFill>
              </a:defRPr>
            </a:lvl1pPr>
          </a:lstStyle>
          <a:p>
            <a:r>
              <a:rPr lang="en-US"/>
              <a:t>Click to edit Master title style</a:t>
            </a:r>
          </a:p>
        </p:txBody>
      </p:sp>
      <p:sp>
        <p:nvSpPr>
          <p:cNvPr id="11" name="Table Placeholder 10">
            <a:extLst>
              <a:ext uri="{FF2B5EF4-FFF2-40B4-BE49-F238E27FC236}">
                <a16:creationId xmlns:a16="http://schemas.microsoft.com/office/drawing/2014/main" id="{B6EA1F6C-3A33-C345-8053-50CBD55E54A6}"/>
              </a:ext>
            </a:extLst>
          </p:cNvPr>
          <p:cNvSpPr>
            <a:spLocks noGrp="1"/>
          </p:cNvSpPr>
          <p:nvPr>
            <p:ph type="tbl" sz="quarter" idx="13" hasCustomPrompt="1"/>
          </p:nvPr>
        </p:nvSpPr>
        <p:spPr>
          <a:xfrm>
            <a:off x="838200" y="984250"/>
            <a:ext cx="10609263" cy="5033963"/>
          </a:xfrm>
          <a:solidFill>
            <a:schemeClr val="bg2"/>
          </a:solidFill>
          <a:ln>
            <a:solidFill>
              <a:schemeClr val="bg1"/>
            </a:solidFill>
          </a:ln>
        </p:spPr>
        <p:txBody>
          <a:bodyPr/>
          <a:lstStyle>
            <a:lvl1pPr marL="0" indent="0" algn="ctr">
              <a:buNone/>
              <a:defRPr>
                <a:ln w="25400">
                  <a:noFill/>
                </a:ln>
                <a:solidFill>
                  <a:schemeClr val="tx1"/>
                </a:solidFill>
              </a:defRPr>
            </a:lvl1pPr>
          </a:lstStyle>
          <a:p>
            <a:r>
              <a:rPr lang="en-US"/>
              <a:t>Insert table</a:t>
            </a:r>
          </a:p>
        </p:txBody>
      </p:sp>
      <p:sp>
        <p:nvSpPr>
          <p:cNvPr id="5" name="Footer Placeholder 4">
            <a:extLst>
              <a:ext uri="{FF2B5EF4-FFF2-40B4-BE49-F238E27FC236}">
                <a16:creationId xmlns:a16="http://schemas.microsoft.com/office/drawing/2014/main" id="{3524C8C4-6CD6-C841-AF65-4BCC4F98C3AD}"/>
              </a:ext>
            </a:extLst>
          </p:cNvPr>
          <p:cNvSpPr>
            <a:spLocks noGrp="1"/>
          </p:cNvSpPr>
          <p:nvPr>
            <p:ph type="ftr" sz="quarter" idx="11"/>
          </p:nvPr>
        </p:nvSpPr>
        <p:spPr/>
        <p:txBody>
          <a:bodyPr/>
          <a:lstStyle>
            <a:lvl1pPr>
              <a:defRPr>
                <a:solidFill>
                  <a:schemeClr val="tx2"/>
                </a:solidFill>
              </a:defRPr>
            </a:lvl1pPr>
          </a:lstStyle>
          <a:p>
            <a:r>
              <a:rPr lang="en-US"/>
              <a:t>CMS footer</a:t>
            </a:r>
          </a:p>
        </p:txBody>
      </p:sp>
      <p:sp>
        <p:nvSpPr>
          <p:cNvPr id="8" name="Date Placeholder 3">
            <a:extLst>
              <a:ext uri="{FF2B5EF4-FFF2-40B4-BE49-F238E27FC236}">
                <a16:creationId xmlns:a16="http://schemas.microsoft.com/office/drawing/2014/main" id="{F85C758E-2D31-CE45-93ED-88A0DE4B131F}"/>
              </a:ext>
            </a:extLst>
          </p:cNvPr>
          <p:cNvSpPr>
            <a:spLocks noGrp="1"/>
          </p:cNvSpPr>
          <p:nvPr>
            <p:ph type="dt" sz="half" idx="2"/>
          </p:nvPr>
        </p:nvSpPr>
        <p:spPr>
          <a:xfrm>
            <a:off x="2058563" y="6356350"/>
            <a:ext cx="1522836" cy="365125"/>
          </a:xfrm>
          <a:prstGeom prst="rect">
            <a:avLst/>
          </a:prstGeom>
        </p:spPr>
        <p:txBody>
          <a:bodyPr vert="horz" lIns="91440" tIns="45720" rIns="91440" bIns="45720" rtlCol="0" anchor="ctr"/>
          <a:lstStyle>
            <a:lvl1pPr algn="l">
              <a:defRPr sz="1200">
                <a:solidFill>
                  <a:schemeClr val="tx2"/>
                </a:solidFill>
              </a:defRPr>
            </a:lvl1pPr>
          </a:lstStyle>
          <a:p>
            <a:fld id="{E6A99491-3336-E74A-B212-0C0B21F0EAE3}" type="datetime1">
              <a:rPr lang="en-US" smtClean="0"/>
              <a:t>5/1/26</a:t>
            </a:fld>
            <a:endParaRPr lang="en-US"/>
          </a:p>
        </p:txBody>
      </p:sp>
      <p:sp>
        <p:nvSpPr>
          <p:cNvPr id="6" name="Slide Number Placeholder 5">
            <a:extLst>
              <a:ext uri="{FF2B5EF4-FFF2-40B4-BE49-F238E27FC236}">
                <a16:creationId xmlns:a16="http://schemas.microsoft.com/office/drawing/2014/main" id="{48B43E48-FE68-D949-B0E3-E44653303A80}"/>
              </a:ext>
            </a:extLst>
          </p:cNvPr>
          <p:cNvSpPr>
            <a:spLocks noGrp="1"/>
          </p:cNvSpPr>
          <p:nvPr>
            <p:ph type="sldNum" sz="quarter" idx="12"/>
          </p:nvPr>
        </p:nvSpPr>
        <p:spPr/>
        <p:txBody>
          <a:bodyPr/>
          <a:lstStyle>
            <a:lvl1pPr>
              <a:defRPr>
                <a:solidFill>
                  <a:schemeClr val="tx2"/>
                </a:solidFill>
              </a:defRPr>
            </a:lvl1pPr>
          </a:lstStyle>
          <a:p>
            <a:fld id="{200CA8EA-3E88-1E47-9B86-CBF89577D921}" type="slidenum">
              <a:rPr lang="en-US" smtClean="0"/>
              <a:pPr/>
              <a:t>‹#›</a:t>
            </a:fld>
            <a:endParaRPr lang="en-US"/>
          </a:p>
        </p:txBody>
      </p:sp>
    </p:spTree>
    <p:extLst>
      <p:ext uri="{BB962C8B-B14F-4D97-AF65-F5344CB8AC3E}">
        <p14:creationId xmlns:p14="http://schemas.microsoft.com/office/powerpoint/2010/main" val="85734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708A-4A15-D64D-A171-1A91015D02D6}"/>
              </a:ext>
            </a:extLst>
          </p:cNvPr>
          <p:cNvSpPr>
            <a:spLocks noGrp="1"/>
          </p:cNvSpPr>
          <p:nvPr>
            <p:ph type="title"/>
          </p:nvPr>
        </p:nvSpPr>
        <p:spPr>
          <a:xfrm>
            <a:off x="838200" y="162046"/>
            <a:ext cx="10579776" cy="116351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DBFD42F-567D-9B41-91A8-31A566278962}"/>
              </a:ext>
            </a:extLst>
          </p:cNvPr>
          <p:cNvSpPr>
            <a:spLocks noGrp="1"/>
          </p:cNvSpPr>
          <p:nvPr>
            <p:ph sz="half" idx="1"/>
          </p:nvPr>
        </p:nvSpPr>
        <p:spPr>
          <a:xfrm>
            <a:off x="838200" y="1825625"/>
            <a:ext cx="5181600" cy="4351338"/>
          </a:xfrm>
        </p:spPr>
        <p:txBody>
          <a:bodyPr/>
          <a:lstStyle>
            <a:lvl1pPr>
              <a:lnSpc>
                <a:spcPct val="100000"/>
              </a:lnSpc>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0A834B5-2A14-BF43-BBFE-A6C01E64E897}"/>
              </a:ext>
            </a:extLst>
          </p:cNvPr>
          <p:cNvSpPr>
            <a:spLocks noGrp="1"/>
          </p:cNvSpPr>
          <p:nvPr>
            <p:ph sz="half" idx="2"/>
          </p:nvPr>
        </p:nvSpPr>
        <p:spPr>
          <a:xfrm>
            <a:off x="6172200" y="1825625"/>
            <a:ext cx="5181600" cy="4351338"/>
          </a:xfrm>
        </p:spPr>
        <p:txBody>
          <a:bodyPr/>
          <a:lstStyle>
            <a:lvl1pPr>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371600" marR="0" indent="0" algn="l" defTabSz="914400" rtl="0" eaLnBrk="1" fontAlgn="auto" latinLnBrk="0" hangingPunct="1">
              <a:lnSpc>
                <a:spcPct val="100000"/>
              </a:lnSpc>
              <a:spcBef>
                <a:spcPct val="20000"/>
              </a:spcBef>
              <a:spcAft>
                <a:spcPts val="0"/>
              </a:spcAft>
              <a:buClrTx/>
              <a:buSzTx/>
              <a:buFont typeface="Arial" pitchFamily="34" charset="0"/>
              <a:buNone/>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a:extLst>
              <a:ext uri="{FF2B5EF4-FFF2-40B4-BE49-F238E27FC236}">
                <a16:creationId xmlns:a16="http://schemas.microsoft.com/office/drawing/2014/main" id="{1333AB4C-95FB-E34C-A6E5-C73F4D3D776F}"/>
              </a:ext>
            </a:extLst>
          </p:cNvPr>
          <p:cNvSpPr>
            <a:spLocks noGrp="1"/>
          </p:cNvSpPr>
          <p:nvPr>
            <p:ph type="dt" sz="half" idx="10"/>
          </p:nvPr>
        </p:nvSpPr>
        <p:spPr>
          <a:xfrm>
            <a:off x="841248" y="6356350"/>
            <a:ext cx="1522836" cy="365125"/>
          </a:xfrm>
        </p:spPr>
        <p:txBody>
          <a:bodyPr/>
          <a:lstStyle/>
          <a:p>
            <a:fld id="{07BC0DF5-5495-8447-8E4E-A49526068AF5}" type="datetime1">
              <a:rPr lang="en-US" smtClean="0"/>
              <a:t>5/1/26</a:t>
            </a:fld>
            <a:endParaRPr lang="en-US"/>
          </a:p>
        </p:txBody>
      </p:sp>
      <p:sp>
        <p:nvSpPr>
          <p:cNvPr id="6" name="Footer Placeholder 5">
            <a:extLst>
              <a:ext uri="{FF2B5EF4-FFF2-40B4-BE49-F238E27FC236}">
                <a16:creationId xmlns:a16="http://schemas.microsoft.com/office/drawing/2014/main" id="{74AA9970-939D-8D4D-87E0-17A11447F610}"/>
              </a:ext>
            </a:extLst>
          </p:cNvPr>
          <p:cNvSpPr>
            <a:spLocks noGrp="1"/>
          </p:cNvSpPr>
          <p:nvPr>
            <p:ph type="ftr" sz="quarter" idx="11"/>
          </p:nvPr>
        </p:nvSpPr>
        <p:spPr/>
        <p:txBody>
          <a:bodyPr/>
          <a:lstStyle/>
          <a:p>
            <a:r>
              <a:rPr lang="en-US"/>
              <a:t>CMS footer</a:t>
            </a:r>
          </a:p>
        </p:txBody>
      </p:sp>
      <p:sp>
        <p:nvSpPr>
          <p:cNvPr id="7" name="Slide Number Placeholder 6">
            <a:extLst>
              <a:ext uri="{FF2B5EF4-FFF2-40B4-BE49-F238E27FC236}">
                <a16:creationId xmlns:a16="http://schemas.microsoft.com/office/drawing/2014/main" id="{C0D8BDBE-6F69-B04E-8A87-45E2D61BAE7A}"/>
              </a:ext>
            </a:extLst>
          </p:cNvPr>
          <p:cNvSpPr>
            <a:spLocks noGrp="1"/>
          </p:cNvSpPr>
          <p:nvPr>
            <p:ph type="sldNum" sz="quarter" idx="12"/>
          </p:nvPr>
        </p:nvSpPr>
        <p:spPr/>
        <p:txBody>
          <a:bodyPr/>
          <a:lstStyle/>
          <a:p>
            <a:fld id="{200CA8EA-3E88-1E47-9B86-CBF89577D921}" type="slidenum">
              <a:rPr lang="en-US" smtClean="0"/>
              <a:t>‹#›</a:t>
            </a:fld>
            <a:endParaRPr lang="en-US"/>
          </a:p>
        </p:txBody>
      </p:sp>
    </p:spTree>
    <p:extLst>
      <p:ext uri="{BB962C8B-B14F-4D97-AF65-F5344CB8AC3E}">
        <p14:creationId xmlns:p14="http://schemas.microsoft.com/office/powerpoint/2010/main" val="271033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2031-11DC-C74C-BA30-7BD58EEA669C}"/>
              </a:ext>
            </a:extLst>
          </p:cNvPr>
          <p:cNvSpPr>
            <a:spLocks noGrp="1"/>
          </p:cNvSpPr>
          <p:nvPr>
            <p:ph type="title"/>
          </p:nvPr>
        </p:nvSpPr>
        <p:spPr>
          <a:xfrm>
            <a:off x="839788" y="104776"/>
            <a:ext cx="10515600" cy="127261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15334D-A195-8D43-9B06-39FB73B67902}"/>
              </a:ext>
            </a:extLst>
          </p:cNvPr>
          <p:cNvSpPr>
            <a:spLocks noGrp="1"/>
          </p:cNvSpPr>
          <p:nvPr>
            <p:ph type="body" idx="1"/>
          </p:nvPr>
        </p:nvSpPr>
        <p:spPr>
          <a:xfrm>
            <a:off x="839788" y="1681163"/>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BAC362-C242-F944-B718-060F66B4F6C0}"/>
              </a:ext>
            </a:extLst>
          </p:cNvPr>
          <p:cNvSpPr>
            <a:spLocks noGrp="1"/>
          </p:cNvSpPr>
          <p:nvPr>
            <p:ph sz="half" idx="2"/>
          </p:nvPr>
        </p:nvSpPr>
        <p:spPr>
          <a:xfrm>
            <a:off x="839788" y="2505075"/>
            <a:ext cx="5157787" cy="3684588"/>
          </a:xfrm>
        </p:spPr>
        <p:txBody>
          <a:bodyPr/>
          <a:lstStyle>
            <a:lvl1pPr>
              <a:defRPr sz="28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40E7F2DA-16F7-AD4C-A69F-FCD03827EA47}"/>
              </a:ext>
            </a:extLst>
          </p:cNvPr>
          <p:cNvSpPr>
            <a:spLocks noGrp="1"/>
          </p:cNvSpPr>
          <p:nvPr>
            <p:ph type="body" sz="quarter" idx="3"/>
          </p:nvPr>
        </p:nvSpPr>
        <p:spPr>
          <a:xfrm>
            <a:off x="6172200" y="1681163"/>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10023-C0B2-BD4A-BC0D-3A1CFDAD3339}"/>
              </a:ext>
            </a:extLst>
          </p:cNvPr>
          <p:cNvSpPr>
            <a:spLocks noGrp="1"/>
          </p:cNvSpPr>
          <p:nvPr>
            <p:ph sz="quarter" idx="4"/>
          </p:nvPr>
        </p:nvSpPr>
        <p:spPr>
          <a:xfrm>
            <a:off x="6172200" y="2505075"/>
            <a:ext cx="5183188" cy="3684588"/>
          </a:xfrm>
        </p:spPr>
        <p:txBody>
          <a:bodyPr/>
          <a:lstStyle>
            <a:lvl1pPr>
              <a:defRPr sz="2400"/>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6">
            <a:extLst>
              <a:ext uri="{FF2B5EF4-FFF2-40B4-BE49-F238E27FC236}">
                <a16:creationId xmlns:a16="http://schemas.microsoft.com/office/drawing/2014/main" id="{3305E92E-BB1B-8246-B1A8-A0FFB36E3FF8}"/>
              </a:ext>
            </a:extLst>
          </p:cNvPr>
          <p:cNvSpPr>
            <a:spLocks noGrp="1"/>
          </p:cNvSpPr>
          <p:nvPr>
            <p:ph type="dt" sz="half" idx="10"/>
          </p:nvPr>
        </p:nvSpPr>
        <p:spPr>
          <a:xfrm>
            <a:off x="2058563" y="6356350"/>
            <a:ext cx="1522836" cy="365125"/>
          </a:xfrm>
        </p:spPr>
        <p:txBody>
          <a:bodyPr/>
          <a:lstStyle/>
          <a:p>
            <a:fld id="{EA3D7B05-F3BF-7A4D-AA24-462DAA86F5F6}" type="datetime1">
              <a:rPr lang="en-US" smtClean="0"/>
              <a:t>5/1/26</a:t>
            </a:fld>
            <a:endParaRPr lang="en-US"/>
          </a:p>
        </p:txBody>
      </p:sp>
      <p:sp>
        <p:nvSpPr>
          <p:cNvPr id="8" name="Footer Placeholder 7">
            <a:extLst>
              <a:ext uri="{FF2B5EF4-FFF2-40B4-BE49-F238E27FC236}">
                <a16:creationId xmlns:a16="http://schemas.microsoft.com/office/drawing/2014/main" id="{47E3A58C-D3E7-D34E-850B-05845F5294C4}"/>
              </a:ext>
            </a:extLst>
          </p:cNvPr>
          <p:cNvSpPr>
            <a:spLocks noGrp="1"/>
          </p:cNvSpPr>
          <p:nvPr>
            <p:ph type="ftr" sz="quarter" idx="11"/>
          </p:nvPr>
        </p:nvSpPr>
        <p:spPr/>
        <p:txBody>
          <a:bodyPr/>
          <a:lstStyle/>
          <a:p>
            <a:r>
              <a:rPr lang="en-US"/>
              <a:t>CMS footer</a:t>
            </a:r>
          </a:p>
        </p:txBody>
      </p:sp>
      <p:sp>
        <p:nvSpPr>
          <p:cNvPr id="9" name="Slide Number Placeholder 8">
            <a:extLst>
              <a:ext uri="{FF2B5EF4-FFF2-40B4-BE49-F238E27FC236}">
                <a16:creationId xmlns:a16="http://schemas.microsoft.com/office/drawing/2014/main" id="{862ED84E-BC44-B143-8569-59C29B38F883}"/>
              </a:ext>
            </a:extLst>
          </p:cNvPr>
          <p:cNvSpPr>
            <a:spLocks noGrp="1"/>
          </p:cNvSpPr>
          <p:nvPr>
            <p:ph type="sldNum" sz="quarter" idx="12"/>
          </p:nvPr>
        </p:nvSpPr>
        <p:spPr/>
        <p:txBody>
          <a:bodyPr/>
          <a:lstStyle/>
          <a:p>
            <a:fld id="{200CA8EA-3E88-1E47-9B86-CBF89577D921}" type="slidenum">
              <a:rPr lang="en-US" smtClean="0"/>
              <a:t>‹#›</a:t>
            </a:fld>
            <a:endParaRPr lang="en-US"/>
          </a:p>
        </p:txBody>
      </p:sp>
    </p:spTree>
    <p:extLst>
      <p:ext uri="{BB962C8B-B14F-4D97-AF65-F5344CB8AC3E}">
        <p14:creationId xmlns:p14="http://schemas.microsoft.com/office/powerpoint/2010/main" val="31772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CE75-EAAA-7143-9501-CBEF473F569C}"/>
              </a:ext>
            </a:extLst>
          </p:cNvPr>
          <p:cNvSpPr>
            <a:spLocks noGrp="1"/>
          </p:cNvSpPr>
          <p:nvPr>
            <p:ph type="title"/>
          </p:nvPr>
        </p:nvSpPr>
        <p:spPr/>
        <p:txBody>
          <a:bodyPr/>
          <a:lstStyle/>
          <a:p>
            <a:r>
              <a:rPr lang="en-US"/>
              <a:t>Click to edit Master title style</a:t>
            </a:r>
          </a:p>
        </p:txBody>
      </p:sp>
      <p:sp>
        <p:nvSpPr>
          <p:cNvPr id="6" name="Picture Placeholder 7" descr="Placeholder for icon or picture">
            <a:extLst>
              <a:ext uri="{FF2B5EF4-FFF2-40B4-BE49-F238E27FC236}">
                <a16:creationId xmlns:a16="http://schemas.microsoft.com/office/drawing/2014/main" id="{74B6CBED-8C35-5D4B-9589-AA2CD73CD4CC}"/>
              </a:ext>
            </a:extLst>
          </p:cNvPr>
          <p:cNvSpPr>
            <a:spLocks noGrp="1" noChangeAspect="1"/>
          </p:cNvSpPr>
          <p:nvPr>
            <p:ph type="pic" sz="quarter" idx="21" hasCustomPrompt="1"/>
          </p:nvPr>
        </p:nvSpPr>
        <p:spPr>
          <a:xfrm>
            <a:off x="1234736" y="2102693"/>
            <a:ext cx="2436264" cy="2346199"/>
          </a:xfrm>
          <a:prstGeom prst="ellipse">
            <a:avLst/>
          </a:prstGeom>
          <a:noFill/>
        </p:spPr>
        <p:txBody>
          <a:bodyPr wrap="square" anchor="ctr">
            <a:noAutofit/>
          </a:bodyPr>
          <a:lstStyle>
            <a:lvl1pPr marL="0" indent="0" algn="ctr">
              <a:buNone/>
              <a:defRPr sz="1350"/>
            </a:lvl1pPr>
          </a:lstStyle>
          <a:p>
            <a:r>
              <a:rPr lang="en-US"/>
              <a:t>Click to add picture</a:t>
            </a:r>
          </a:p>
        </p:txBody>
      </p:sp>
      <p:sp>
        <p:nvSpPr>
          <p:cNvPr id="10" name="Content Placeholder 9">
            <a:extLst>
              <a:ext uri="{FF2B5EF4-FFF2-40B4-BE49-F238E27FC236}">
                <a16:creationId xmlns:a16="http://schemas.microsoft.com/office/drawing/2014/main" id="{3C873066-7C5D-7743-8F39-FDCFEEBFFD9E}"/>
              </a:ext>
            </a:extLst>
          </p:cNvPr>
          <p:cNvSpPr>
            <a:spLocks noGrp="1"/>
          </p:cNvSpPr>
          <p:nvPr>
            <p:ph sz="quarter" idx="24"/>
          </p:nvPr>
        </p:nvSpPr>
        <p:spPr>
          <a:xfrm>
            <a:off x="1382633" y="4650026"/>
            <a:ext cx="2140469" cy="1052513"/>
          </a:xfr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7" name="Picture Placeholder 7" descr="Placeholder for icon or picture">
            <a:extLst>
              <a:ext uri="{FF2B5EF4-FFF2-40B4-BE49-F238E27FC236}">
                <a16:creationId xmlns:a16="http://schemas.microsoft.com/office/drawing/2014/main" id="{C60417BB-59CA-074D-9964-BCE7E83C5CAE}"/>
              </a:ext>
            </a:extLst>
          </p:cNvPr>
          <p:cNvSpPr>
            <a:spLocks noGrp="1" noChangeAspect="1"/>
          </p:cNvSpPr>
          <p:nvPr>
            <p:ph type="pic" sz="quarter" idx="22" hasCustomPrompt="1"/>
          </p:nvPr>
        </p:nvSpPr>
        <p:spPr>
          <a:xfrm>
            <a:off x="4922668" y="2102693"/>
            <a:ext cx="2436264" cy="2346199"/>
          </a:xfrm>
          <a:prstGeom prst="ellipse">
            <a:avLst/>
          </a:prstGeom>
          <a:noFill/>
        </p:spPr>
        <p:txBody>
          <a:bodyPr wrap="square" anchor="ctr">
            <a:noAutofit/>
          </a:bodyPr>
          <a:lstStyle>
            <a:lvl1pPr marL="0" indent="0" algn="ctr">
              <a:buNone/>
              <a:defRPr sz="1350"/>
            </a:lvl1pPr>
          </a:lstStyle>
          <a:p>
            <a:r>
              <a:rPr lang="en-US"/>
              <a:t>Click to add picture</a:t>
            </a:r>
          </a:p>
        </p:txBody>
      </p:sp>
      <p:sp>
        <p:nvSpPr>
          <p:cNvPr id="11" name="Content Placeholder 9">
            <a:extLst>
              <a:ext uri="{FF2B5EF4-FFF2-40B4-BE49-F238E27FC236}">
                <a16:creationId xmlns:a16="http://schemas.microsoft.com/office/drawing/2014/main" id="{C2420B9A-E8CA-A445-BAFC-CBF2A2E2753A}"/>
              </a:ext>
            </a:extLst>
          </p:cNvPr>
          <p:cNvSpPr>
            <a:spLocks noGrp="1"/>
          </p:cNvSpPr>
          <p:nvPr>
            <p:ph sz="quarter" idx="25"/>
          </p:nvPr>
        </p:nvSpPr>
        <p:spPr>
          <a:xfrm>
            <a:off x="5040338" y="4650027"/>
            <a:ext cx="2140469" cy="1052513"/>
          </a:xfr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8" name="Picture Placeholder 7" descr="Placeholder for icon or picture">
            <a:extLst>
              <a:ext uri="{FF2B5EF4-FFF2-40B4-BE49-F238E27FC236}">
                <a16:creationId xmlns:a16="http://schemas.microsoft.com/office/drawing/2014/main" id="{969AEAB2-F043-944D-9C40-26E86AB55F50}"/>
              </a:ext>
            </a:extLst>
          </p:cNvPr>
          <p:cNvSpPr>
            <a:spLocks noGrp="1" noChangeAspect="1"/>
          </p:cNvSpPr>
          <p:nvPr>
            <p:ph type="pic" sz="quarter" idx="23" hasCustomPrompt="1"/>
          </p:nvPr>
        </p:nvSpPr>
        <p:spPr>
          <a:xfrm>
            <a:off x="8610600" y="2102693"/>
            <a:ext cx="2436264" cy="2346199"/>
          </a:xfrm>
          <a:prstGeom prst="ellipse">
            <a:avLst/>
          </a:prstGeom>
          <a:noFill/>
        </p:spPr>
        <p:txBody>
          <a:bodyPr wrap="square" anchor="ctr">
            <a:noAutofit/>
          </a:bodyPr>
          <a:lstStyle>
            <a:lvl1pPr marL="0" indent="0" algn="ctr">
              <a:buNone/>
              <a:defRPr sz="1350"/>
            </a:lvl1pPr>
          </a:lstStyle>
          <a:p>
            <a:r>
              <a:rPr lang="en-US"/>
              <a:t>Click to add picture</a:t>
            </a:r>
          </a:p>
        </p:txBody>
      </p:sp>
      <p:sp>
        <p:nvSpPr>
          <p:cNvPr id="12" name="Content Placeholder 9">
            <a:extLst>
              <a:ext uri="{FF2B5EF4-FFF2-40B4-BE49-F238E27FC236}">
                <a16:creationId xmlns:a16="http://schemas.microsoft.com/office/drawing/2014/main" id="{8315D8B8-5F64-7741-88C7-3C6551EF019C}"/>
              </a:ext>
            </a:extLst>
          </p:cNvPr>
          <p:cNvSpPr>
            <a:spLocks noGrp="1"/>
          </p:cNvSpPr>
          <p:nvPr>
            <p:ph sz="quarter" idx="26"/>
          </p:nvPr>
        </p:nvSpPr>
        <p:spPr>
          <a:xfrm>
            <a:off x="8758497" y="4650026"/>
            <a:ext cx="2140469" cy="1052513"/>
          </a:xfrm>
          <a:noFill/>
        </p:spPr>
        <p:txBody>
          <a:bodyPr>
            <a:noAutofit/>
          </a:bodyPr>
          <a:lstStyle>
            <a:lvl1pPr marL="0" indent="0" algn="ctr">
              <a:buNone/>
              <a:defRPr sz="1600">
                <a:solidFill>
                  <a:schemeClr val="accent6"/>
                </a:solidFill>
              </a:defRPr>
            </a:lvl1pPr>
            <a:lvl2pPr marL="457200" indent="0">
              <a:buNone/>
              <a:defRPr sz="1600">
                <a:solidFill>
                  <a:schemeClr val="bg1"/>
                </a:solidFill>
              </a:defRPr>
            </a:lvl2pPr>
            <a:lvl3pPr marL="914400" indent="0">
              <a:buNone/>
              <a:defRPr sz="1600">
                <a:solidFill>
                  <a:schemeClr val="bg1"/>
                </a:solidFill>
              </a:defRPr>
            </a:lvl3pPr>
            <a:lvl4pPr marL="914400" indent="0">
              <a:buNone/>
              <a:defRPr sz="1600">
                <a:solidFill>
                  <a:schemeClr val="bg1"/>
                </a:solidFill>
              </a:defRPr>
            </a:lvl4pPr>
            <a:lvl5pPr marL="1371600" indent="0">
              <a:buNone/>
              <a:defRPr sz="1600">
                <a:solidFill>
                  <a:schemeClr val="bg1"/>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8D2F6256-429B-D042-AE71-AF1AF4BACE15}"/>
              </a:ext>
            </a:extLst>
          </p:cNvPr>
          <p:cNvSpPr>
            <a:spLocks noGrp="1"/>
          </p:cNvSpPr>
          <p:nvPr>
            <p:ph type="dt" sz="half" idx="10"/>
          </p:nvPr>
        </p:nvSpPr>
        <p:spPr>
          <a:xfrm>
            <a:off x="2058563" y="6356350"/>
            <a:ext cx="1522836" cy="365125"/>
          </a:xfrm>
        </p:spPr>
        <p:txBody>
          <a:bodyPr/>
          <a:lstStyle/>
          <a:p>
            <a:fld id="{D4CA300D-B629-414D-B624-3488580A0A31}" type="datetime1">
              <a:rPr lang="en-US" smtClean="0"/>
              <a:t>5/1/26</a:t>
            </a:fld>
            <a:endParaRPr lang="en-US"/>
          </a:p>
        </p:txBody>
      </p:sp>
      <p:sp>
        <p:nvSpPr>
          <p:cNvPr id="4" name="Footer Placeholder 3">
            <a:extLst>
              <a:ext uri="{FF2B5EF4-FFF2-40B4-BE49-F238E27FC236}">
                <a16:creationId xmlns:a16="http://schemas.microsoft.com/office/drawing/2014/main" id="{D5CACC27-5AB2-0640-9677-CB5BC2B04EEC}"/>
              </a:ext>
            </a:extLst>
          </p:cNvPr>
          <p:cNvSpPr>
            <a:spLocks noGrp="1"/>
          </p:cNvSpPr>
          <p:nvPr>
            <p:ph type="ftr" sz="quarter" idx="11"/>
          </p:nvPr>
        </p:nvSpPr>
        <p:spPr/>
        <p:txBody>
          <a:bodyPr/>
          <a:lstStyle>
            <a:lvl1pPr>
              <a:defRPr>
                <a:solidFill>
                  <a:schemeClr val="tx1"/>
                </a:solidFill>
              </a:defRPr>
            </a:lvl1pPr>
          </a:lstStyle>
          <a:p>
            <a:r>
              <a:rPr lang="en-US"/>
              <a:t>CMS footer</a:t>
            </a:r>
          </a:p>
        </p:txBody>
      </p:sp>
      <p:sp>
        <p:nvSpPr>
          <p:cNvPr id="5" name="Slide Number Placeholder 4">
            <a:extLst>
              <a:ext uri="{FF2B5EF4-FFF2-40B4-BE49-F238E27FC236}">
                <a16:creationId xmlns:a16="http://schemas.microsoft.com/office/drawing/2014/main" id="{86A646A5-E9EB-3F4D-AED2-A4539069BF42}"/>
              </a:ext>
            </a:extLst>
          </p:cNvPr>
          <p:cNvSpPr>
            <a:spLocks noGrp="1"/>
          </p:cNvSpPr>
          <p:nvPr>
            <p:ph type="sldNum" sz="quarter" idx="12"/>
          </p:nvPr>
        </p:nvSpPr>
        <p:spPr/>
        <p:txBody>
          <a:bodyPr/>
          <a:lstStyle>
            <a:lvl1pPr>
              <a:defRPr>
                <a:solidFill>
                  <a:schemeClr val="tx1"/>
                </a:solidFill>
              </a:defRPr>
            </a:lvl1pPr>
          </a:lstStyle>
          <a:p>
            <a:fld id="{200CA8EA-3E88-1E47-9B86-CBF89577D921}" type="slidenum">
              <a:rPr lang="en-US" smtClean="0"/>
              <a:pPr/>
              <a:t>‹#›</a:t>
            </a:fld>
            <a:endParaRPr lang="en-US"/>
          </a:p>
        </p:txBody>
      </p:sp>
    </p:spTree>
    <p:extLst>
      <p:ext uri="{BB962C8B-B14F-4D97-AF65-F5344CB8AC3E}">
        <p14:creationId xmlns:p14="http://schemas.microsoft.com/office/powerpoint/2010/main" val="12278459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C98CC8-CB04-562A-C359-B79AB7C251C0}"/>
              </a:ext>
            </a:extLst>
          </p:cNvPr>
          <p:cNvSpPr>
            <a:spLocks noGrp="1"/>
          </p:cNvSpPr>
          <p:nvPr>
            <p:ph type="sldNum" sz="quarter" idx="12"/>
          </p:nvPr>
        </p:nvSpPr>
        <p:spPr/>
        <p:txBody>
          <a:bodyPr/>
          <a:lstStyle/>
          <a:p>
            <a:fld id="{4F010190-8B82-4CE1-9AE7-2CAA029F7BBC}" type="slidenum">
              <a:rPr lang="en-US" smtClean="0"/>
              <a:t>‹#›</a:t>
            </a:fld>
            <a:endParaRPr lang="en-US"/>
          </a:p>
        </p:txBody>
      </p:sp>
    </p:spTree>
    <p:extLst>
      <p:ext uri="{BB962C8B-B14F-4D97-AF65-F5344CB8AC3E}">
        <p14:creationId xmlns:p14="http://schemas.microsoft.com/office/powerpoint/2010/main" val="33807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3">
    <p:spTree>
      <p:nvGrpSpPr>
        <p:cNvPr id="1" name=""/>
        <p:cNvGrpSpPr/>
        <p:nvPr/>
      </p:nvGrpSpPr>
      <p:grpSpPr>
        <a:xfrm>
          <a:off x="0" y="0"/>
          <a:ext cx="0" cy="0"/>
          <a:chOff x="0" y="0"/>
          <a:chExt cx="0" cy="0"/>
        </a:xfrm>
      </p:grpSpPr>
      <p:sp>
        <p:nvSpPr>
          <p:cNvPr id="11" name="Rectangle 10" descr="Image of a magnifier sitting on a document and magnifying graphic values on an x-y axis.">
            <a:extLst>
              <a:ext uri="{FF2B5EF4-FFF2-40B4-BE49-F238E27FC236}">
                <a16:creationId xmlns:a16="http://schemas.microsoft.com/office/drawing/2014/main" id="{269A1A75-B112-4503-B6A9-75995790545E}"/>
              </a:ext>
            </a:extLst>
          </p:cNvPr>
          <p:cNvSpPr/>
          <p:nvPr userDrawn="1"/>
        </p:nvSpPr>
        <p:spPr>
          <a:xfrm>
            <a:off x="7662" y="2438400"/>
            <a:ext cx="5724398" cy="4419600"/>
          </a:xfrm>
          <a:prstGeom prst="rect">
            <a:avLst/>
          </a:prstGeom>
          <a:blipFill>
            <a:blip r:embed="rId2" cstate="screen">
              <a:extLst>
                <a:ext uri="{28A0092B-C50C-407E-A947-70E740481C1C}">
                  <a14:useLocalDpi xmlns:a14="http://schemas.microsoft.com/office/drawing/2010/main"/>
                </a:ext>
              </a:extLst>
            </a:blip>
            <a:stretch>
              <a:fillRect t="-84737" b="-257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113033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_CMS title3">
    <p:spTree>
      <p:nvGrpSpPr>
        <p:cNvPr id="1" name=""/>
        <p:cNvGrpSpPr/>
        <p:nvPr/>
      </p:nvGrpSpPr>
      <p:grpSpPr>
        <a:xfrm>
          <a:off x="0" y="0"/>
          <a:ext cx="0" cy="0"/>
          <a:chOff x="0" y="0"/>
          <a:chExt cx="0" cy="0"/>
        </a:xfrm>
      </p:grpSpPr>
      <p:pic>
        <p:nvPicPr>
          <p:cNvPr id="11" name="Picture 3" descr="Picture of a group of people smiling.">
            <a:extLst>
              <a:ext uri="{FF2B5EF4-FFF2-40B4-BE49-F238E27FC236}">
                <a16:creationId xmlns:a16="http://schemas.microsoft.com/office/drawing/2014/main" id="{69DBC15E-9E4E-C04B-FA37-33A2388353D7}"/>
              </a:ext>
            </a:extLst>
          </p:cNvPr>
          <p:cNvPicPr preferRelativeResize="0">
            <a:picLocks noChangeArrowheads="1"/>
          </p:cNvPicPr>
          <p:nvPr userDrawn="1"/>
        </p:nvPicPr>
        <p:blipFill>
          <a:blip r:embed="rId2" cstate="print"/>
          <a:srcRect/>
          <a:stretch>
            <a:fillRect/>
          </a:stretch>
        </p:blipFill>
        <p:spPr bwMode="auto">
          <a:xfrm>
            <a:off x="-184731" y="2438400"/>
            <a:ext cx="6107859" cy="4410455"/>
          </a:xfrm>
          <a:prstGeom prst="rect">
            <a:avLst/>
          </a:prstGeom>
          <a:noFill/>
          <a:ln w="9525">
            <a:noFill/>
            <a:miter lim="800000"/>
            <a:headEnd/>
            <a:tailEnd/>
          </a:ln>
        </p:spPr>
      </p:pic>
      <p:sp>
        <p:nvSpPr>
          <p:cNvPr id="6" name="TextBox 12"/>
          <p:cNvSpPr txBox="1"/>
          <p:nvPr/>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13"/>
          <p:cNvSpPr txBox="1"/>
          <p:nvPr userDrawn="1"/>
        </p:nvSpPr>
        <p:spPr>
          <a:xfrm>
            <a:off x="-2224618" y="4927600"/>
            <a:ext cx="184731" cy="369332"/>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itle 7"/>
          <p:cNvSpPr>
            <a:spLocks noGrp="1"/>
          </p:cNvSpPr>
          <p:nvPr>
            <p:ph type="title"/>
          </p:nvPr>
        </p:nvSpPr>
        <p:spPr>
          <a:xfrm>
            <a:off x="0" y="1371600"/>
            <a:ext cx="12192000" cy="1066800"/>
          </a:xfrm>
        </p:spPr>
        <p:txBody>
          <a:bodyPr/>
          <a:lstStyle>
            <a:lvl1pPr algn="ctr">
              <a:defRPr/>
            </a:lvl1pPr>
          </a:lstStyle>
          <a:p>
            <a:r>
              <a:rPr lang="en-US"/>
              <a:t>Click to edit Master title style</a:t>
            </a:r>
          </a:p>
        </p:txBody>
      </p:sp>
      <p:sp>
        <p:nvSpPr>
          <p:cNvPr id="8" name="Text Placeholder 2"/>
          <p:cNvSpPr>
            <a:spLocks noGrp="1"/>
          </p:cNvSpPr>
          <p:nvPr>
            <p:ph type="body" sz="quarter" idx="10"/>
          </p:nvPr>
        </p:nvSpPr>
        <p:spPr>
          <a:xfrm>
            <a:off x="7213600" y="3048000"/>
            <a:ext cx="4368800" cy="914400"/>
          </a:xfrm>
        </p:spPr>
        <p:txBody>
          <a:bodyPr>
            <a:normAutofit/>
          </a:bodyPr>
          <a:lstStyle>
            <a:lvl1pPr marL="0" indent="0" algn="l">
              <a:buNone/>
              <a:defRPr sz="2400" b="1" i="1">
                <a:solidFill>
                  <a:srgbClr val="084A9C"/>
                </a:solidFill>
              </a:defRPr>
            </a:lvl1pPr>
          </a:lstStyle>
          <a:p>
            <a:pPr lvl="0"/>
            <a:r>
              <a:rPr lang="en-US"/>
              <a:t>Click to edit Master text styles</a:t>
            </a:r>
          </a:p>
          <a:p>
            <a:pPr lvl="1"/>
            <a:r>
              <a:rPr lang="en-US"/>
              <a:t>Second level</a:t>
            </a:r>
          </a:p>
        </p:txBody>
      </p:sp>
      <p:sp>
        <p:nvSpPr>
          <p:cNvPr id="9" name="Text Placeholder 2"/>
          <p:cNvSpPr>
            <a:spLocks noGrp="1"/>
          </p:cNvSpPr>
          <p:nvPr>
            <p:ph type="body" sz="quarter" idx="11"/>
          </p:nvPr>
        </p:nvSpPr>
        <p:spPr>
          <a:xfrm>
            <a:off x="7213600" y="4191000"/>
            <a:ext cx="4368800" cy="838200"/>
          </a:xfrm>
        </p:spPr>
        <p:txBody>
          <a:bodyPr>
            <a:normAutofit/>
          </a:bodyPr>
          <a:lstStyle>
            <a:lvl1pPr marL="0" indent="0" algn="l">
              <a:buNone/>
              <a:defRPr sz="2400" b="1" i="1">
                <a:solidFill>
                  <a:srgbClr val="084A9C"/>
                </a:solidFill>
              </a:defRPr>
            </a:lvl1pPr>
          </a:lstStyle>
          <a:p>
            <a:pPr lvl="0"/>
            <a:r>
              <a:rPr lang="en-US"/>
              <a:t>Click to edit Master text styles</a:t>
            </a:r>
          </a:p>
        </p:txBody>
      </p:sp>
      <p:sp>
        <p:nvSpPr>
          <p:cNvPr id="13" name="Footer Placeholder 4">
            <a:extLst>
              <a:ext uri="{FF2B5EF4-FFF2-40B4-BE49-F238E27FC236}">
                <a16:creationId xmlns:a16="http://schemas.microsoft.com/office/drawing/2014/main" id="{23E7DCF4-8565-8DE3-9475-9417F8894205}"/>
              </a:ext>
            </a:extLst>
          </p:cNvPr>
          <p:cNvSpPr>
            <a:spLocks noGrp="1"/>
          </p:cNvSpPr>
          <p:nvPr>
            <p:ph type="ftr" sz="quarter" idx="12"/>
          </p:nvPr>
        </p:nvSpPr>
        <p:spPr>
          <a:xfrm>
            <a:off x="7516090" y="6424267"/>
            <a:ext cx="3860800" cy="365125"/>
          </a:xfrm>
          <a:prstGeom prst="rect">
            <a:avLst/>
          </a:prstGeom>
        </p:spPr>
        <p:txBody>
          <a:bodyPr/>
          <a:lstStyle>
            <a:lvl1pPr algn="ctr" fontAlgn="auto">
              <a:spcBef>
                <a:spcPts val="0"/>
              </a:spcBef>
              <a:spcAft>
                <a:spcPts val="0"/>
              </a:spcAft>
              <a:defRPr sz="1600" b="1">
                <a:solidFill>
                  <a:schemeClr val="tx1"/>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Sensitivity Classification</a:t>
            </a:r>
          </a:p>
        </p:txBody>
      </p:sp>
      <p:pic>
        <p:nvPicPr>
          <p:cNvPr id="14" name="Picture 14" descr="The Centers for Medicare and Medicaid Services Logo.">
            <a:extLst>
              <a:ext uri="{FF2B5EF4-FFF2-40B4-BE49-F238E27FC236}">
                <a16:creationId xmlns:a16="http://schemas.microsoft.com/office/drawing/2014/main" id="{A3705F1C-A07B-7BDE-DBBA-08A60AF464F5}"/>
              </a:ext>
            </a:extLst>
          </p:cNvPr>
          <p:cNvPicPr>
            <a:picLocks noChangeAspect="1"/>
          </p:cNvPicPr>
          <p:nvPr userDrawn="1"/>
        </p:nvPicPr>
        <p:blipFill>
          <a:blip r:embed="rId3" cstate="print"/>
          <a:srcRect/>
          <a:stretch>
            <a:fillRect/>
          </a:stretch>
        </p:blipFill>
        <p:spPr bwMode="auto">
          <a:xfrm>
            <a:off x="196853" y="227920"/>
            <a:ext cx="2652713" cy="915080"/>
          </a:xfrm>
          <a:prstGeom prst="rect">
            <a:avLst/>
          </a:prstGeom>
          <a:noFill/>
          <a:ln w="9525">
            <a:noFill/>
            <a:miter lim="800000"/>
            <a:headEnd/>
            <a:tailEnd/>
          </a:ln>
        </p:spPr>
      </p:pic>
    </p:spTree>
    <p:extLst>
      <p:ext uri="{BB962C8B-B14F-4D97-AF65-F5344CB8AC3E}">
        <p14:creationId xmlns:p14="http://schemas.microsoft.com/office/powerpoint/2010/main" val="1780067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6F90232-5DB6-1F44-AC42-C7869E2B1F4D}"/>
              </a:ext>
            </a:extLst>
          </p:cNvPr>
          <p:cNvGrpSpPr/>
          <p:nvPr userDrawn="1"/>
        </p:nvGrpSpPr>
        <p:grpSpPr>
          <a:xfrm>
            <a:off x="0" y="0"/>
            <a:ext cx="12192001" cy="1628271"/>
            <a:chOff x="-16933" y="1"/>
            <a:chExt cx="9211734" cy="1002728"/>
          </a:xfrm>
        </p:grpSpPr>
        <p:sp>
          <p:nvSpPr>
            <p:cNvPr id="11" name="Rectangle 10">
              <a:extLst>
                <a:ext uri="{FF2B5EF4-FFF2-40B4-BE49-F238E27FC236}">
                  <a16:creationId xmlns:a16="http://schemas.microsoft.com/office/drawing/2014/main" id="{D2E4EDD0-5AF5-954F-A943-597D02F39EA5}"/>
                </a:ext>
              </a:extLst>
            </p:cNvPr>
            <p:cNvSpPr/>
            <p:nvPr userDrawn="1"/>
          </p:nvSpPr>
          <p:spPr bwMode="auto">
            <a:xfrm>
              <a:off x="-16932" y="892258"/>
              <a:ext cx="9211733" cy="110471"/>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schemeClr val="accent1">
                    <a:lumMod val="40000"/>
                    <a:lumOff val="60000"/>
                  </a:schemeClr>
                </a:solidFill>
                <a:latin typeface="Arial" charset="0"/>
              </a:endParaRPr>
            </a:p>
          </p:txBody>
        </p:sp>
        <p:sp>
          <p:nvSpPr>
            <p:cNvPr id="12" name="Rectangle 11">
              <a:extLst>
                <a:ext uri="{FF2B5EF4-FFF2-40B4-BE49-F238E27FC236}">
                  <a16:creationId xmlns:a16="http://schemas.microsoft.com/office/drawing/2014/main" id="{4141215C-BCBD-7844-A65B-A8FD55603D3D}"/>
                </a:ext>
              </a:extLst>
            </p:cNvPr>
            <p:cNvSpPr/>
            <p:nvPr userDrawn="1"/>
          </p:nvSpPr>
          <p:spPr bwMode="auto">
            <a:xfrm>
              <a:off x="-16933" y="1"/>
              <a:ext cx="9211733" cy="931332"/>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lnSpc>
                  <a:spcPts val="2500"/>
                </a:lnSpc>
                <a:spcBef>
                  <a:spcPct val="0"/>
                </a:spcBef>
                <a:spcAft>
                  <a:spcPts val="1000"/>
                </a:spcAft>
                <a:buClr>
                  <a:srgbClr val="FDAA03"/>
                </a:buClr>
              </a:pPr>
              <a:endParaRPr lang="en-US" b="1">
                <a:solidFill>
                  <a:schemeClr val="accent1">
                    <a:lumMod val="40000"/>
                    <a:lumOff val="60000"/>
                  </a:schemeClr>
                </a:solidFill>
                <a:latin typeface="Arial" charset="0"/>
              </a:endParaRPr>
            </a:p>
          </p:txBody>
        </p:sp>
      </p:grpSp>
      <p:sp>
        <p:nvSpPr>
          <p:cNvPr id="2" name="Title Placeholder 1">
            <a:extLst>
              <a:ext uri="{FF2B5EF4-FFF2-40B4-BE49-F238E27FC236}">
                <a16:creationId xmlns:a16="http://schemas.microsoft.com/office/drawing/2014/main" id="{1FAAD5F0-8CBA-5749-854D-9E003BA53D98}"/>
              </a:ext>
            </a:extLst>
          </p:cNvPr>
          <p:cNvSpPr>
            <a:spLocks noGrp="1"/>
          </p:cNvSpPr>
          <p:nvPr>
            <p:ph type="title"/>
          </p:nvPr>
        </p:nvSpPr>
        <p:spPr>
          <a:xfrm>
            <a:off x="879770" y="123321"/>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6AB7B-2A6B-A745-8548-201403D05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t>Second level</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t>Third level</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t>Fourth level</a:t>
            </a:r>
          </a:p>
        </p:txBody>
      </p:sp>
      <p:sp>
        <p:nvSpPr>
          <p:cNvPr id="4" name="Date Placeholder 3">
            <a:extLst>
              <a:ext uri="{FF2B5EF4-FFF2-40B4-BE49-F238E27FC236}">
                <a16:creationId xmlns:a16="http://schemas.microsoft.com/office/drawing/2014/main" id="{6BE24FBB-3228-9240-BC33-BF37587455C3}"/>
              </a:ext>
            </a:extLst>
          </p:cNvPr>
          <p:cNvSpPr>
            <a:spLocks noGrp="1"/>
          </p:cNvSpPr>
          <p:nvPr>
            <p:ph type="dt" sz="half" idx="2"/>
          </p:nvPr>
        </p:nvSpPr>
        <p:spPr>
          <a:xfrm>
            <a:off x="2058563" y="6356350"/>
            <a:ext cx="1522836" cy="478349"/>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304AD2-9132-B443-94B7-9B9E4E9183CE}" type="datetime1">
              <a:rPr lang="en-US" smtClean="0"/>
              <a:t>5/1/26</a:t>
            </a:fld>
            <a:endParaRPr lang="en-US"/>
          </a:p>
        </p:txBody>
      </p:sp>
      <p:sp>
        <p:nvSpPr>
          <p:cNvPr id="5" name="Footer Placeholder 4">
            <a:extLst>
              <a:ext uri="{FF2B5EF4-FFF2-40B4-BE49-F238E27FC236}">
                <a16:creationId xmlns:a16="http://schemas.microsoft.com/office/drawing/2014/main" id="{721C9787-1F23-3442-8A39-A02467841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CMS footer</a:t>
            </a:r>
          </a:p>
        </p:txBody>
      </p:sp>
      <p:sp>
        <p:nvSpPr>
          <p:cNvPr id="6" name="Slide Number Placeholder 5">
            <a:extLst>
              <a:ext uri="{FF2B5EF4-FFF2-40B4-BE49-F238E27FC236}">
                <a16:creationId xmlns:a16="http://schemas.microsoft.com/office/drawing/2014/main" id="{A32C5D0A-D27E-1C4B-881E-2F391A0F32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0CA8EA-3E88-1E47-9B86-CBF89577D921}" type="slidenum">
              <a:rPr lang="en-US" smtClean="0"/>
              <a:pPr/>
              <a:t>‹#›</a:t>
            </a:fld>
            <a:endParaRPr lang="en-US"/>
          </a:p>
        </p:txBody>
      </p:sp>
    </p:spTree>
    <p:extLst>
      <p:ext uri="{BB962C8B-B14F-4D97-AF65-F5344CB8AC3E}">
        <p14:creationId xmlns:p14="http://schemas.microsoft.com/office/powerpoint/2010/main" val="2514911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7" r:id="rId7"/>
  </p:sldLayoutIdLst>
  <p:hf hdr="0"/>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0" lang="en-US" sz="32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0" lang="en-US" sz="28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0" lang="en-US" sz="2400" b="0" i="0" u="none" strike="noStrike" kern="1200" cap="none" spc="0" normalizeH="0" baseline="0" dirty="0" smtClean="0">
          <a:ln>
            <a:noFill/>
          </a:ln>
          <a:solidFill>
            <a:sysClr val="windowText" lastClr="000000"/>
          </a:solidFill>
          <a:effectLst/>
          <a:uLnTx/>
          <a:uFillTx/>
          <a:latin typeface="Arial" panose="020B0604020202020204" pitchFamily="34" charset="0"/>
          <a:ea typeface="+mn-ea"/>
          <a:cs typeface="Arial" panose="020B0604020202020204" pitchFamily="34" charset="0"/>
        </a:defRPr>
      </a:lvl3pPr>
      <a:lvl4pPr marL="1143000" indent="-228600" algn="l" defTabSz="914400" rtl="0" eaLnBrk="1" latinLnBrk="0" hangingPunct="1">
        <a:lnSpc>
          <a:spcPct val="100000"/>
        </a:lnSpc>
        <a:spcBef>
          <a:spcPts val="500"/>
        </a:spcBef>
        <a:buFont typeface="Arial" panose="020B0604020202020204" pitchFamily="34" charset="0"/>
        <a:buChar char="•"/>
        <a:defRPr kumimoji="0" lang="en-US" sz="2000" b="0" i="0" u="none" strike="noStrike" kern="1200" cap="none" spc="0" normalizeH="0" baseline="0" dirty="0">
          <a:ln>
            <a:noFill/>
          </a:ln>
          <a:solidFill>
            <a:sysClr val="windowText" lastClr="000000"/>
          </a:solidFill>
          <a:effectLst/>
          <a:uLnTx/>
          <a:uFillTx/>
          <a:latin typeface="Arial" panose="020B0604020202020204" pitchFamily="34" charset="0"/>
          <a:ea typeface="+mn-ea"/>
          <a:cs typeface="Arial" panose="020B0604020202020204" pitchFamily="34" charset="0"/>
        </a:defRPr>
      </a:lvl4pPr>
      <a:lvl5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95400"/>
            <a:ext cx="109728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.33, 6.92</a:t>
            </a:r>
          </a:p>
        </p:txBody>
      </p:sp>
      <p:sp>
        <p:nvSpPr>
          <p:cNvPr id="9" name="Title Placeholder 8"/>
          <p:cNvSpPr>
            <a:spLocks noGrp="1"/>
          </p:cNvSpPr>
          <p:nvPr>
            <p:ph type="title"/>
          </p:nvPr>
        </p:nvSpPr>
        <p:spPr>
          <a:xfrm>
            <a:off x="0" y="0"/>
            <a:ext cx="12192000" cy="1066800"/>
          </a:xfrm>
          <a:prstGeom prst="rect">
            <a:avLst/>
          </a:prstGeom>
          <a:solidFill>
            <a:srgbClr val="FFD004"/>
          </a:solidFill>
          <a:effectLst>
            <a:outerShdw dist="76200" dir="5640000" algn="tl" rotWithShape="0">
              <a:srgbClr val="084A9C"/>
            </a:outerShdw>
          </a:effectLst>
        </p:spPr>
        <p:txBody>
          <a:bodyPr vert="horz" lIns="274320" tIns="45720" rIns="91440" bIns="45720" rtlCol="0" anchor="ctr">
            <a:noAutofit/>
          </a:bodyPr>
          <a:lstStyle/>
          <a:p>
            <a:r>
              <a:rPr lang="en-US"/>
              <a:t>Click to edit Master title style</a:t>
            </a:r>
          </a:p>
        </p:txBody>
      </p:sp>
      <p:sp>
        <p:nvSpPr>
          <p:cNvPr id="10" name="Slide Number Placeholder 9"/>
          <p:cNvSpPr>
            <a:spLocks noGrp="1"/>
          </p:cNvSpPr>
          <p:nvPr>
            <p:ph type="sldNum" sz="quarter" idx="4"/>
          </p:nvPr>
        </p:nvSpPr>
        <p:spPr>
          <a:xfrm>
            <a:off x="10363200" y="6324601"/>
            <a:ext cx="132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49066BF-E945-4AF9-8A1A-082206BEDB6F}"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4" name="Picture 14" descr="The Centers for Medicare and Medicaid Services Logo.">
            <a:extLst>
              <a:ext uri="{FF2B5EF4-FFF2-40B4-BE49-F238E27FC236}">
                <a16:creationId xmlns:a16="http://schemas.microsoft.com/office/drawing/2014/main" id="{AF562B78-AFDD-3C98-5663-4A2AF7CAE1B5}"/>
              </a:ext>
            </a:extLst>
          </p:cNvPr>
          <p:cNvPicPr preferRelativeResize="0">
            <a:picLocks/>
          </p:cNvPicPr>
          <p:nvPr userDrawn="1"/>
        </p:nvPicPr>
        <p:blipFill>
          <a:blip r:embed="rId10" cstate="print"/>
          <a:srcRect/>
          <a:stretch>
            <a:fillRect/>
          </a:stretch>
        </p:blipFill>
        <p:spPr bwMode="auto">
          <a:xfrm>
            <a:off x="301752" y="6327648"/>
            <a:ext cx="1426464" cy="466344"/>
          </a:xfrm>
          <a:prstGeom prst="rect">
            <a:avLst/>
          </a:prstGeom>
          <a:noFill/>
          <a:ln w="9525">
            <a:noFill/>
            <a:miter lim="800000"/>
            <a:headEnd/>
            <a:tailEnd/>
          </a:ln>
        </p:spPr>
      </p:pic>
    </p:spTree>
    <p:extLst>
      <p:ext uri="{BB962C8B-B14F-4D97-AF65-F5344CB8AC3E}">
        <p14:creationId xmlns:p14="http://schemas.microsoft.com/office/powerpoint/2010/main" val="10020479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l" rtl="0" fontAlgn="base">
        <a:spcBef>
          <a:spcPct val="0"/>
        </a:spcBef>
        <a:spcAft>
          <a:spcPct val="0"/>
        </a:spcAft>
        <a:defRPr sz="3600" b="1">
          <a:solidFill>
            <a:schemeClr val="tx1"/>
          </a:solidFill>
          <a:latin typeface="Calibri" pitchFamily="34" charset="0"/>
        </a:defRPr>
      </a:lvl6pPr>
      <a:lvl7pPr marL="914400" algn="l" rtl="0" fontAlgn="base">
        <a:spcBef>
          <a:spcPct val="0"/>
        </a:spcBef>
        <a:spcAft>
          <a:spcPct val="0"/>
        </a:spcAft>
        <a:defRPr sz="3600" b="1">
          <a:solidFill>
            <a:schemeClr val="tx1"/>
          </a:solidFill>
          <a:latin typeface="Calibri" pitchFamily="34" charset="0"/>
        </a:defRPr>
      </a:lvl7pPr>
      <a:lvl8pPr marL="1371600" algn="l" rtl="0" fontAlgn="base">
        <a:spcBef>
          <a:spcPct val="0"/>
        </a:spcBef>
        <a:spcAft>
          <a:spcPct val="0"/>
        </a:spcAft>
        <a:defRPr sz="3600" b="1">
          <a:solidFill>
            <a:schemeClr val="tx1"/>
          </a:solidFill>
          <a:latin typeface="Calibri" pitchFamily="34" charset="0"/>
        </a:defRPr>
      </a:lvl8pPr>
      <a:lvl9pPr marL="1828800" algn="l" rtl="0" fontAlgn="base">
        <a:spcBef>
          <a:spcPct val="0"/>
        </a:spcBef>
        <a:spcAft>
          <a:spcPct val="0"/>
        </a:spcAft>
        <a:defRPr sz="36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samuel.sowah@ky.gov" TargetMode="External"/><Relationship Id="rId5" Type="http://schemas.openxmlformats.org/officeDocument/2006/relationships/hyperlink" Target="mailto:chi.chau@ky.gov" TargetMode="External"/><Relationship Id="rId4" Type="http://schemas.openxmlformats.org/officeDocument/2006/relationships/hyperlink" Target="mailto:Carol.Hefling@ky.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alejandra.johnson@cms.hh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MES_OperationalReporting@cms.hhs.gov"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msgov.github.io/CMCS-DSG-DSS-Certification/Ongoing%20Reporting/Overview/" TargetMode="External"/><Relationship Id="rId3" Type="http://schemas.openxmlformats.org/officeDocument/2006/relationships/hyperlink" Target="https://www.medicaid.gov/federal-policy-guidance/downloads/smd22001.pdf" TargetMode="External"/><Relationship Id="rId7" Type="http://schemas.openxmlformats.org/officeDocument/2006/relationships/hyperlink" Target="https://cmsgov.github.io/CMCS-DSG-DSS-Certification/Templat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medicaid.gov/medicaid/data-systems/streamlining-medicaid-enterprise-systems-templates" TargetMode="External"/><Relationship Id="rId5" Type="http://schemas.openxmlformats.org/officeDocument/2006/relationships/hyperlink" Target="https://www.medicaid.gov/federal-policy-guidance/downloads/sho25003.pdf" TargetMode="External"/><Relationship Id="rId4" Type="http://schemas.openxmlformats.org/officeDocument/2006/relationships/hyperlink" Target="https://www.medicaid.gov/federal-policy-guidance/downloads/cib052423.pdf" TargetMode="External"/><Relationship Id="rId9" Type="http://schemas.openxmlformats.org/officeDocument/2006/relationships/hyperlink" Target="https://cmsgov.github.io/CMCS-DSG-DSS-Certification/Ongoing%20Reporting/Module%20Abbrevia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medicaid.gov/federal-policy-guidance/downloads/sho25003.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msgov.github.io/CMCS-DSG-DSS-Certification/Templates/" TargetMode="External"/><Relationship Id="rId4" Type="http://schemas.openxmlformats.org/officeDocument/2006/relationships/hyperlink" Target="https://www.medicaid.gov/medicaid/data-systems/streamlining-medicaid-enterprise-systems-templ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EEF1-E3DD-4534-8A7B-8044E3856C3A}"/>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B6EE2D5B-01CC-AB13-13EC-1A4B9787B6C9}"/>
              </a:ext>
            </a:extLst>
          </p:cNvPr>
          <p:cNvSpPr>
            <a:spLocks noGrp="1"/>
          </p:cNvSpPr>
          <p:nvPr>
            <p:ph type="title"/>
          </p:nvPr>
        </p:nvSpPr>
        <p:spPr>
          <a:xfrm>
            <a:off x="0" y="1371600"/>
            <a:ext cx="12192000" cy="1066800"/>
          </a:xfrm>
        </p:spPr>
        <p:txBody>
          <a:bodyPr anchor="ctr">
            <a:normAutofit/>
          </a:bodyPr>
          <a:lstStyle/>
          <a:p>
            <a:r>
              <a:rPr lang="en-US" sz="3000" dirty="0"/>
              <a:t>Community of Practice: </a:t>
            </a:r>
            <a:br>
              <a:rPr lang="en-US" sz="3000" dirty="0"/>
            </a:br>
            <a:r>
              <a:rPr lang="en-US" sz="3000" dirty="0"/>
              <a:t>Operational Report Workbook (ORW) Template</a:t>
            </a:r>
            <a:endParaRPr lang="en-US" dirty="0"/>
          </a:p>
        </p:txBody>
      </p:sp>
      <p:sp>
        <p:nvSpPr>
          <p:cNvPr id="13" name="Text Placeholder 12">
            <a:extLst>
              <a:ext uri="{FF2B5EF4-FFF2-40B4-BE49-F238E27FC236}">
                <a16:creationId xmlns:a16="http://schemas.microsoft.com/office/drawing/2014/main" id="{8555463E-7543-FC99-D6ED-44317F4BAC8C}"/>
              </a:ext>
            </a:extLst>
          </p:cNvPr>
          <p:cNvSpPr>
            <a:spLocks noGrp="1"/>
          </p:cNvSpPr>
          <p:nvPr>
            <p:ph type="body" sz="quarter" idx="11"/>
          </p:nvPr>
        </p:nvSpPr>
        <p:spPr>
          <a:xfrm>
            <a:off x="6876716" y="3359671"/>
            <a:ext cx="4368800" cy="2350133"/>
          </a:xfrm>
        </p:spPr>
        <p:txBody>
          <a:bodyPr wrap="square" anchor="t">
            <a:normAutofit fontScale="70000" lnSpcReduction="20000"/>
          </a:bodyPr>
          <a:lstStyle/>
          <a:p>
            <a:pPr algn="ctr"/>
            <a:r>
              <a:rPr lang="en-US" sz="2800" dirty="0">
                <a:ea typeface="Calibri"/>
                <a:cs typeface="Calibri"/>
              </a:rPr>
              <a:t>Alejandra Johnson, CMS TD</a:t>
            </a:r>
          </a:p>
          <a:p>
            <a:pPr algn="ctr"/>
            <a:endParaRPr lang="en-US" sz="2800" dirty="0">
              <a:ea typeface="Calibri"/>
              <a:cs typeface="Calibri"/>
            </a:endParaRPr>
          </a:p>
          <a:p>
            <a:pPr algn="ctr"/>
            <a:r>
              <a:rPr lang="en-US" sz="2800" dirty="0">
                <a:ea typeface="Calibri"/>
                <a:cs typeface="Calibri"/>
              </a:rPr>
              <a:t>Carol Hefling, Chi Chau and Samuel Sowah, Kentucky Medicaid</a:t>
            </a:r>
            <a:endParaRPr lang="en-US" dirty="0"/>
          </a:p>
          <a:p>
            <a:pPr algn="ctr"/>
            <a:endParaRPr lang="en-US" sz="2800" dirty="0">
              <a:ea typeface="Calibri"/>
              <a:cs typeface="Calibri"/>
            </a:endParaRPr>
          </a:p>
          <a:p>
            <a:pPr algn="ctr"/>
            <a:r>
              <a:rPr lang="en-US" sz="2800" dirty="0">
                <a:ea typeface="Calibri"/>
                <a:cs typeface="Calibri"/>
              </a:rPr>
              <a:t>Emily Armstrong, MITRE Metrics Team</a:t>
            </a:r>
            <a:endParaRPr lang="en-US" dirty="0"/>
          </a:p>
          <a:p>
            <a:pPr algn="ctr"/>
            <a:endParaRPr lang="en-US" dirty="0">
              <a:ea typeface="Calibri"/>
              <a:cs typeface="Calibri"/>
            </a:endParaRPr>
          </a:p>
          <a:p>
            <a:pPr algn="ctr"/>
            <a:r>
              <a:rPr lang="en-US" dirty="0">
                <a:ea typeface="Calibri"/>
                <a:cs typeface="Calibri"/>
              </a:rPr>
              <a:t>April 29, 2026</a:t>
            </a:r>
            <a:endParaRPr lang="en-US" dirty="0"/>
          </a:p>
        </p:txBody>
      </p:sp>
      <p:sp>
        <p:nvSpPr>
          <p:cNvPr id="2" name="TextBox 1">
            <a:extLst>
              <a:ext uri="{FF2B5EF4-FFF2-40B4-BE49-F238E27FC236}">
                <a16:creationId xmlns:a16="http://schemas.microsoft.com/office/drawing/2014/main" id="{27178CED-1A14-AD1C-92AF-A5463828D6B7}"/>
              </a:ext>
            </a:extLst>
          </p:cNvPr>
          <p:cNvSpPr txBox="1"/>
          <p:nvPr/>
        </p:nvSpPr>
        <p:spPr>
          <a:xfrm>
            <a:off x="7350469" y="6216136"/>
            <a:ext cx="3421295"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rgbClr val="C00000"/>
                </a:solidFill>
                <a:latin typeface="Arial" panose="020B0604020202020204" pitchFamily="34" charset="0"/>
                <a:cs typeface="Arial" panose="020B0604020202020204" pitchFamily="34" charset="0"/>
              </a:rPr>
              <a:t>For Internal Use Only</a:t>
            </a:r>
          </a:p>
        </p:txBody>
      </p:sp>
    </p:spTree>
    <p:extLst>
      <p:ext uri="{BB962C8B-B14F-4D97-AF65-F5344CB8AC3E}">
        <p14:creationId xmlns:p14="http://schemas.microsoft.com/office/powerpoint/2010/main" val="2238504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BDD2-1699-44C2-E3E8-84F48C9EB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752056-2EDE-EF69-C3EB-30085BF9C9B9}"/>
              </a:ext>
            </a:extLst>
          </p:cNvPr>
          <p:cNvSpPr>
            <a:spLocks noGrp="1"/>
          </p:cNvSpPr>
          <p:nvPr>
            <p:ph type="title"/>
          </p:nvPr>
        </p:nvSpPr>
        <p:spPr>
          <a:xfrm>
            <a:off x="1009959" y="151627"/>
            <a:ext cx="9982200" cy="1325563"/>
          </a:xfrm>
        </p:spPr>
        <p:txBody>
          <a:bodyPr>
            <a:normAutofit/>
          </a:bodyPr>
          <a:lstStyle/>
          <a:p>
            <a:r>
              <a:rPr lang="en-US" sz="2800" dirty="0"/>
              <a:t>CMS Operational Workbook – Best Practices And TIPS </a:t>
            </a:r>
          </a:p>
        </p:txBody>
      </p:sp>
      <p:pic>
        <p:nvPicPr>
          <p:cNvPr id="4" name="Picture 3">
            <a:extLst>
              <a:ext uri="{FF2B5EF4-FFF2-40B4-BE49-F238E27FC236}">
                <a16:creationId xmlns:a16="http://schemas.microsoft.com/office/drawing/2014/main" id="{33659D88-D45A-158D-9D1D-C4A9892E5D6B}"/>
              </a:ext>
            </a:extLst>
          </p:cNvPr>
          <p:cNvPicPr>
            <a:picLocks noChangeAspect="1"/>
          </p:cNvPicPr>
          <p:nvPr/>
        </p:nvPicPr>
        <p:blipFill>
          <a:blip r:embed="rId3"/>
          <a:stretch>
            <a:fillRect/>
          </a:stretch>
        </p:blipFill>
        <p:spPr>
          <a:xfrm>
            <a:off x="718473" y="1847460"/>
            <a:ext cx="4814580" cy="316307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4729D047-7DDA-E972-CED7-9F31D40384D9}"/>
              </a:ext>
            </a:extLst>
          </p:cNvPr>
          <p:cNvSpPr>
            <a:spLocks noGrp="1"/>
          </p:cNvSpPr>
          <p:nvPr>
            <p:ph idx="1"/>
          </p:nvPr>
        </p:nvSpPr>
        <p:spPr>
          <a:xfrm>
            <a:off x="6014689" y="1847460"/>
            <a:ext cx="5458838" cy="4192520"/>
          </a:xfrm>
        </p:spPr>
        <p:txBody>
          <a:bodyPr>
            <a:normAutofit fontScale="77500" lnSpcReduction="20000"/>
          </a:bodyPr>
          <a:lstStyle/>
          <a:p>
            <a:endParaRPr lang="en-US" sz="1800" dirty="0"/>
          </a:p>
          <a:p>
            <a:r>
              <a:rPr lang="en-US" sz="1800" dirty="0"/>
              <a:t>Start ORW development early – Don’t wait until ORR; involve the state Certification Team during APD planning.</a:t>
            </a:r>
          </a:p>
          <a:p>
            <a:r>
              <a:rPr lang="en-US" sz="1800" dirty="0"/>
              <a:t>Make outcomes measurable – Focus on performance and impact, not just volume.</a:t>
            </a:r>
          </a:p>
          <a:p>
            <a:r>
              <a:rPr lang="en-US" sz="1800" dirty="0"/>
              <a:t>Create a metric dictionary/mapping – Include definitions, formulas, business/technical owners, and data sources.</a:t>
            </a:r>
          </a:p>
          <a:p>
            <a:r>
              <a:rPr lang="en-US" sz="1800" dirty="0"/>
              <a:t>Ensure data traceability and reproducibility – Be able to track outcomes from reports back to source systems and raw data.</a:t>
            </a:r>
          </a:p>
          <a:p>
            <a:r>
              <a:rPr lang="en-US" sz="1800" dirty="0"/>
              <a:t>Define 12-month rolling periods clearly – Align with APD submission timelines.</a:t>
            </a:r>
          </a:p>
          <a:p>
            <a:r>
              <a:rPr lang="en-US" sz="1800" dirty="0"/>
              <a:t>Leverage automation tools to reduce manual errors</a:t>
            </a:r>
          </a:p>
          <a:p>
            <a:r>
              <a:rPr lang="en-US" sz="1800" dirty="0"/>
              <a:t>Mirror CMS Box structure in SharePoint </a:t>
            </a:r>
          </a:p>
          <a:p>
            <a:r>
              <a:rPr lang="en-US" sz="1800" dirty="0"/>
              <a:t>Engage CMS early and often – Share drafts, gather feedback, and collaborate proactively.</a:t>
            </a:r>
          </a:p>
          <a:p>
            <a:r>
              <a:rPr lang="en-US" sz="1800" dirty="0"/>
              <a:t>Continuously improve processes based on past performance and feedback</a:t>
            </a:r>
          </a:p>
          <a:p>
            <a:endParaRPr lang="en-US" sz="1800" dirty="0"/>
          </a:p>
          <a:p>
            <a:endParaRPr lang="en-US" sz="1800" dirty="0"/>
          </a:p>
          <a:p>
            <a:endParaRPr lang="en-US" sz="1800" dirty="0"/>
          </a:p>
          <a:p>
            <a:endParaRPr lang="en-US" sz="1800" dirty="0"/>
          </a:p>
        </p:txBody>
      </p:sp>
      <p:sp>
        <p:nvSpPr>
          <p:cNvPr id="5" name="TextBox 4">
            <a:extLst>
              <a:ext uri="{FF2B5EF4-FFF2-40B4-BE49-F238E27FC236}">
                <a16:creationId xmlns:a16="http://schemas.microsoft.com/office/drawing/2014/main" id="{4C49B52F-2BC9-69FF-DA8A-999B71179C25}"/>
              </a:ext>
            </a:extLst>
          </p:cNvPr>
          <p:cNvSpPr txBox="1"/>
          <p:nvPr/>
        </p:nvSpPr>
        <p:spPr>
          <a:xfrm>
            <a:off x="485191" y="5506044"/>
            <a:ext cx="504786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4"/>
              </a:rPr>
              <a:t>Questions/Comments for Kentucky: Carol.Hefling@ky.gov</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5"/>
              </a:rPr>
              <a:t>chi.chau@ky.gov</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or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hlinkClick r:id="rId6"/>
              </a:rPr>
              <a:t>samuel.sowah@ky.gov</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77778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ED1DA-2ECA-03F6-7098-1F27ABB29AD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C2AD45-A425-5818-0C70-04A6095A9C90}"/>
              </a:ext>
            </a:extLst>
          </p:cNvPr>
          <p:cNvSpPr>
            <a:spLocks noGrp="1"/>
          </p:cNvSpPr>
          <p:nvPr>
            <p:ph type="title"/>
          </p:nvPr>
        </p:nvSpPr>
        <p:spPr>
          <a:xfrm>
            <a:off x="630249" y="203505"/>
            <a:ext cx="10515600" cy="1250066"/>
          </a:xfrm>
        </p:spPr>
        <p:txBody>
          <a:bodyPr>
            <a:noAutofit/>
          </a:bodyPr>
          <a:lstStyle/>
          <a:p>
            <a:r>
              <a:rPr lang="en-US" sz="3200"/>
              <a:t>Contact Information</a:t>
            </a:r>
          </a:p>
        </p:txBody>
      </p:sp>
      <p:sp>
        <p:nvSpPr>
          <p:cNvPr id="7" name="Text Placeholder 4">
            <a:extLst>
              <a:ext uri="{FF2B5EF4-FFF2-40B4-BE49-F238E27FC236}">
                <a16:creationId xmlns:a16="http://schemas.microsoft.com/office/drawing/2014/main" id="{8A410E19-2F0A-3B8D-1686-E3C40C841075}"/>
              </a:ext>
            </a:extLst>
          </p:cNvPr>
          <p:cNvSpPr txBox="1">
            <a:spLocks/>
          </p:cNvSpPr>
          <p:nvPr/>
        </p:nvSpPr>
        <p:spPr>
          <a:xfrm>
            <a:off x="838199" y="2066378"/>
            <a:ext cx="9958331" cy="3888651"/>
          </a:xfrm>
          <a:prstGeom prst="rect">
            <a:avLst/>
          </a:prstGeom>
        </p:spPr>
        <p:txBody>
          <a:bodyPr vert="horz" lIns="91440" tIns="45720" rIns="91440" bIns="45720" rtlCol="0" anchor="t" anchorCtr="0"/>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a:p>
          <a:p>
            <a:pPr algn="l">
              <a:lnSpc>
                <a:spcPct val="110000"/>
              </a:lnSpc>
              <a:spcAft>
                <a:spcPts val="400"/>
              </a:spcAft>
            </a:pPr>
            <a:r>
              <a:rPr lang="en-US" sz="2800" b="1">
                <a:solidFill>
                  <a:schemeClr val="tx1"/>
                </a:solidFill>
                <a:latin typeface="Arial"/>
                <a:cs typeface="Arial"/>
              </a:rPr>
              <a:t>Submit questions related to Operational Reporting to:</a:t>
            </a:r>
            <a:endParaRPr lang="en-US" sz="2800">
              <a:solidFill>
                <a:schemeClr val="tx1"/>
              </a:solidFill>
              <a:latin typeface="Arial"/>
              <a:cs typeface="Arial"/>
            </a:endParaRPr>
          </a:p>
          <a:p>
            <a:pPr algn="l">
              <a:lnSpc>
                <a:spcPct val="110000"/>
              </a:lnSpc>
              <a:spcAft>
                <a:spcPts val="400"/>
              </a:spcAft>
            </a:pPr>
            <a:endParaRPr lang="en-US" sz="2400" b="1">
              <a:solidFill>
                <a:schemeClr val="tx1"/>
              </a:solidFill>
              <a:latin typeface="Arial"/>
              <a:cs typeface="Arial"/>
            </a:endParaRPr>
          </a:p>
          <a:p>
            <a:pPr algn="l">
              <a:lnSpc>
                <a:spcPct val="110000"/>
              </a:lnSpc>
              <a:spcAft>
                <a:spcPts val="400"/>
              </a:spcAft>
            </a:pPr>
            <a:r>
              <a:rPr lang="en-US" sz="2400" b="1">
                <a:solidFill>
                  <a:schemeClr val="tx1"/>
                </a:solidFill>
                <a:latin typeface="Arial"/>
                <a:cs typeface="Arial"/>
              </a:rPr>
              <a:t>Alejandra Johnson </a:t>
            </a:r>
          </a:p>
          <a:p>
            <a:pPr algn="l">
              <a:lnSpc>
                <a:spcPct val="110000"/>
              </a:lnSpc>
              <a:spcAft>
                <a:spcPts val="400"/>
              </a:spcAft>
            </a:pPr>
            <a:r>
              <a:rPr lang="en-US" sz="2400">
                <a:solidFill>
                  <a:schemeClr val="tx1"/>
                </a:solidFill>
                <a:latin typeface="Arial"/>
                <a:cs typeface="Arial"/>
                <a:hlinkClick r:id="rId3">
                  <a:extLst>
                    <a:ext uri="{A12FA001-AC4F-418D-AE19-62706E023703}">
                      <ahyp:hlinkClr xmlns:ahyp="http://schemas.microsoft.com/office/drawing/2018/hyperlinkcolor" val="tx"/>
                    </a:ext>
                  </a:extLst>
                </a:hlinkClick>
              </a:rPr>
              <a:t>alejandra.johnson@cms.hhs.gov</a:t>
            </a:r>
            <a:endParaRPr lang="en-US" sz="2400">
              <a:solidFill>
                <a:schemeClr val="tx1"/>
              </a:solidFill>
              <a:latin typeface="Arial"/>
              <a:cs typeface="Arial"/>
            </a:endParaRPr>
          </a:p>
          <a:p>
            <a:pPr algn="l">
              <a:lnSpc>
                <a:spcPct val="110000"/>
              </a:lnSpc>
              <a:spcAft>
                <a:spcPts val="400"/>
              </a:spcAft>
            </a:pPr>
            <a:endParaRPr lang="en-US" sz="2400" b="1">
              <a:solidFill>
                <a:schemeClr val="tx1"/>
              </a:solidFill>
              <a:latin typeface="Arial"/>
              <a:cs typeface="Arial"/>
            </a:endParaRPr>
          </a:p>
          <a:p>
            <a:pPr algn="l">
              <a:lnSpc>
                <a:spcPct val="110000"/>
              </a:lnSpc>
              <a:spcAft>
                <a:spcPts val="400"/>
              </a:spcAft>
            </a:pPr>
            <a:r>
              <a:rPr lang="en-US" sz="2400" b="1">
                <a:solidFill>
                  <a:schemeClr val="tx1"/>
                </a:solidFill>
                <a:latin typeface="Arial"/>
                <a:cs typeface="Arial"/>
              </a:rPr>
              <a:t>Metrics Team </a:t>
            </a:r>
          </a:p>
          <a:p>
            <a:pPr algn="l">
              <a:lnSpc>
                <a:spcPct val="110000"/>
              </a:lnSpc>
              <a:spcAft>
                <a:spcPts val="400"/>
              </a:spcAft>
            </a:pPr>
            <a:r>
              <a:rPr lang="en-US" sz="2400">
                <a:solidFill>
                  <a:schemeClr val="accent5">
                    <a:lumMod val="75000"/>
                  </a:schemeClr>
                </a:solidFill>
                <a:latin typeface="Arial"/>
                <a:cs typeface="Arial"/>
                <a:hlinkClick r:id="rId4">
                  <a:extLst>
                    <a:ext uri="{A12FA001-AC4F-418D-AE19-62706E023703}">
                      <ahyp:hlinkClr xmlns:ahyp="http://schemas.microsoft.com/office/drawing/2018/hyperlinkcolor" val="tx"/>
                    </a:ext>
                  </a:extLst>
                </a:hlinkClick>
              </a:rPr>
              <a:t>MES_OperationalReporting@cms.hhs.gov</a:t>
            </a:r>
            <a:endParaRPr lang="en-US" sz="2400">
              <a:solidFill>
                <a:schemeClr val="accent5">
                  <a:lumMod val="75000"/>
                </a:schemeClr>
              </a:solidFill>
              <a:latin typeface="Arial"/>
              <a:cs typeface="Arial"/>
            </a:endParaRPr>
          </a:p>
          <a:p>
            <a:pPr algn="l">
              <a:lnSpc>
                <a:spcPct val="110000"/>
              </a:lnSpc>
              <a:spcAft>
                <a:spcPts val="400"/>
              </a:spcAft>
            </a:pPr>
            <a:endParaRPr lang="en-US" sz="2400">
              <a:solidFill>
                <a:schemeClr val="accent5">
                  <a:lumMod val="75000"/>
                </a:schemeClr>
              </a:solidFill>
              <a:latin typeface="Arial"/>
              <a:cs typeface="Arial"/>
            </a:endParaRPr>
          </a:p>
          <a:p>
            <a:pPr algn="l">
              <a:spcBef>
                <a:spcPts val="1200"/>
              </a:spcBef>
            </a:pPr>
            <a:endParaRPr lang="en-US" sz="2200"/>
          </a:p>
          <a:p>
            <a:pPr algn="l"/>
            <a:endParaRPr lang="en-US"/>
          </a:p>
        </p:txBody>
      </p:sp>
      <p:sp>
        <p:nvSpPr>
          <p:cNvPr id="4" name="Slide Number Placeholder 3">
            <a:extLst>
              <a:ext uri="{FF2B5EF4-FFF2-40B4-BE49-F238E27FC236}">
                <a16:creationId xmlns:a16="http://schemas.microsoft.com/office/drawing/2014/main" id="{93671AD2-F671-A2F5-34C9-DCBC4E8ABE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047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F6D6-32A2-AD0B-5087-A2F5D022F4F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097877A-7516-C13E-4691-A51BF3D5DF0C}"/>
              </a:ext>
            </a:extLst>
          </p:cNvPr>
          <p:cNvSpPr>
            <a:spLocks noGrp="1"/>
          </p:cNvSpPr>
          <p:nvPr>
            <p:ph type="title"/>
          </p:nvPr>
        </p:nvSpPr>
        <p:spPr>
          <a:xfrm>
            <a:off x="630249" y="203505"/>
            <a:ext cx="10515600" cy="1250066"/>
          </a:xfrm>
        </p:spPr>
        <p:txBody>
          <a:bodyPr>
            <a:noAutofit/>
          </a:bodyPr>
          <a:lstStyle/>
          <a:p>
            <a:r>
              <a:rPr lang="en-US" sz="3200" dirty="0"/>
              <a:t>Resources</a:t>
            </a:r>
          </a:p>
        </p:txBody>
      </p:sp>
      <p:sp>
        <p:nvSpPr>
          <p:cNvPr id="7" name="Text Placeholder 4">
            <a:extLst>
              <a:ext uri="{FF2B5EF4-FFF2-40B4-BE49-F238E27FC236}">
                <a16:creationId xmlns:a16="http://schemas.microsoft.com/office/drawing/2014/main" id="{3F3E36B1-B969-334A-866B-CA196A263E9A}"/>
              </a:ext>
            </a:extLst>
          </p:cNvPr>
          <p:cNvSpPr txBox="1">
            <a:spLocks/>
          </p:cNvSpPr>
          <p:nvPr/>
        </p:nvSpPr>
        <p:spPr>
          <a:xfrm>
            <a:off x="838199" y="1893848"/>
            <a:ext cx="9958331" cy="4208778"/>
          </a:xfrm>
          <a:prstGeom prst="rect">
            <a:avLst/>
          </a:prstGeom>
        </p:spPr>
        <p:txBody>
          <a:bodyPr vert="horz" lIns="91440" tIns="45720" rIns="91440" bIns="45720" rtlCol="0" anchor="t" anchorCtr="0"/>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p>
          <a:p>
            <a:pPr algn="l" fontAlgn="base"/>
            <a:r>
              <a:rPr lang="en-US" sz="2400" b="1" dirty="0">
                <a:solidFill>
                  <a:schemeClr val="tx1"/>
                </a:solidFill>
              </a:rPr>
              <a:t>Operational Requirements ​</a:t>
            </a:r>
          </a:p>
          <a:p>
            <a:pPr marL="342900" indent="-342900" algn="l" fontAlgn="base">
              <a:buFont typeface="Wingdings" panose="05000000000000000000" pitchFamily="2" charset="2"/>
              <a:buChar char="§"/>
            </a:pPr>
            <a:r>
              <a:rPr lang="en-US" sz="2000" dirty="0">
                <a:solidFill>
                  <a:schemeClr val="tx1"/>
                </a:solidFill>
                <a:hlinkClick r:id="rId3"/>
              </a:rPr>
              <a:t>SMD# 22-001</a:t>
            </a:r>
            <a:r>
              <a:rPr lang="en-US" sz="2000" dirty="0">
                <a:solidFill>
                  <a:schemeClr val="tx1"/>
                </a:solidFill>
              </a:rPr>
              <a:t>, released in April 2022, and ​</a:t>
            </a:r>
          </a:p>
          <a:p>
            <a:pPr marL="342900" indent="-342900" algn="l" fontAlgn="base">
              <a:buFont typeface="Wingdings" panose="05000000000000000000" pitchFamily="2" charset="2"/>
              <a:buChar char="§"/>
            </a:pPr>
            <a:r>
              <a:rPr lang="en-US" sz="2000" dirty="0">
                <a:solidFill>
                  <a:schemeClr val="tx1"/>
                </a:solidFill>
                <a:hlinkClick r:id="rId4"/>
              </a:rPr>
              <a:t>The May 24, 2023, CMCS Informational Bulletin (CIB)</a:t>
            </a:r>
            <a:r>
              <a:rPr lang="en-US" sz="2000" dirty="0">
                <a:solidFill>
                  <a:schemeClr val="tx1"/>
                </a:solidFill>
              </a:rPr>
              <a:t>​</a:t>
            </a:r>
          </a:p>
          <a:p>
            <a:pPr marL="342900" indent="-342900" algn="l" fontAlgn="base">
              <a:buClr>
                <a:schemeClr val="tx1"/>
              </a:buClr>
              <a:buFont typeface="Wingdings" panose="05000000000000000000" pitchFamily="2" charset="2"/>
              <a:buChar char="§"/>
            </a:pPr>
            <a:r>
              <a:rPr lang="en-US" sz="2000" dirty="0">
                <a:solidFill>
                  <a:srgbClr val="0563C1"/>
                </a:solidFill>
                <a:hlinkClick r:id="rId5"/>
              </a:rPr>
              <a:t>SHO#25-003</a:t>
            </a:r>
            <a:r>
              <a:rPr lang="en-US" sz="2000" dirty="0">
                <a:solidFill>
                  <a:srgbClr val="0563C1"/>
                </a:solidFill>
              </a:rPr>
              <a:t>, </a:t>
            </a:r>
            <a:r>
              <a:rPr lang="en-US" sz="2000" dirty="0">
                <a:solidFill>
                  <a:schemeClr val="tx1"/>
                </a:solidFill>
              </a:rPr>
              <a:t>released August 6, 2025​</a:t>
            </a:r>
          </a:p>
          <a:p>
            <a:pPr algn="l" fontAlgn="base"/>
            <a:r>
              <a:rPr lang="en-US" sz="2400" dirty="0"/>
              <a:t>​</a:t>
            </a:r>
          </a:p>
          <a:p>
            <a:pPr algn="l" fontAlgn="base"/>
            <a:r>
              <a:rPr lang="en-US" sz="2400" b="1" dirty="0">
                <a:solidFill>
                  <a:schemeClr val="tx1"/>
                </a:solidFill>
              </a:rPr>
              <a:t>Templates​</a:t>
            </a:r>
          </a:p>
          <a:p>
            <a:pPr marL="342900" indent="-342900" algn="l" fontAlgn="base">
              <a:buFont typeface="Wingdings" panose="05000000000000000000" pitchFamily="2" charset="2"/>
              <a:buChar char="§"/>
            </a:pPr>
            <a:r>
              <a:rPr lang="en-US" sz="2000" b="1" dirty="0">
                <a:solidFill>
                  <a:schemeClr val="tx1"/>
                </a:solidFill>
              </a:rPr>
              <a:t>MES Templates </a:t>
            </a:r>
            <a:r>
              <a:rPr lang="en-US" sz="2000" i="1" dirty="0">
                <a:solidFill>
                  <a:schemeClr val="tx1"/>
                </a:solidFill>
              </a:rPr>
              <a:t>on </a:t>
            </a:r>
            <a:r>
              <a:rPr lang="en-US" sz="2000" i="1" u="sng" dirty="0">
                <a:hlinkClick r:id="rId6"/>
              </a:rPr>
              <a:t>Medicaid.gov</a:t>
            </a:r>
            <a:r>
              <a:rPr lang="en-US" sz="2000" i="1" dirty="0">
                <a:hlinkClick r:id="rId6"/>
              </a:rPr>
              <a:t> </a:t>
            </a:r>
            <a:r>
              <a:rPr lang="en-US" sz="2000" i="1" dirty="0">
                <a:solidFill>
                  <a:schemeClr val="tx1"/>
                </a:solidFill>
              </a:rPr>
              <a:t>and </a:t>
            </a:r>
            <a:r>
              <a:rPr lang="fr-FR" sz="2000" dirty="0">
                <a:solidFill>
                  <a:schemeClr val="tx1"/>
                </a:solidFill>
              </a:rPr>
              <a:t>​</a:t>
            </a:r>
          </a:p>
          <a:p>
            <a:pPr marL="342900" indent="-342900" algn="l" fontAlgn="base">
              <a:buFont typeface="Wingdings" panose="05000000000000000000" pitchFamily="2" charset="2"/>
              <a:buChar char="§"/>
            </a:pPr>
            <a:r>
              <a:rPr lang="fr-FR" sz="2000" b="1" u="sng" dirty="0">
                <a:hlinkClick r:id="rId7"/>
              </a:rPr>
              <a:t>GitHub | CMS MES Certification Repository</a:t>
            </a:r>
            <a:r>
              <a:rPr lang="fr-FR" sz="2000" dirty="0"/>
              <a:t>​</a:t>
            </a:r>
          </a:p>
          <a:p>
            <a:pPr algn="l" fontAlgn="base"/>
            <a:r>
              <a:rPr lang="en-US" sz="2000" dirty="0"/>
              <a:t>​</a:t>
            </a:r>
          </a:p>
          <a:p>
            <a:pPr algn="l" fontAlgn="base"/>
            <a:r>
              <a:rPr lang="en-US" sz="2400" b="1" dirty="0">
                <a:solidFill>
                  <a:schemeClr val="tx1"/>
                </a:solidFill>
              </a:rPr>
              <a:t>References​</a:t>
            </a:r>
          </a:p>
          <a:p>
            <a:pPr marL="342900" indent="-342900" algn="l" fontAlgn="base">
              <a:buFont typeface="Wingdings" panose="05000000000000000000" pitchFamily="2" charset="2"/>
              <a:buChar char="§"/>
            </a:pPr>
            <a:r>
              <a:rPr lang="en-US" sz="2000" b="1" dirty="0">
                <a:solidFill>
                  <a:schemeClr val="tx1"/>
                </a:solidFill>
                <a:hlinkClick r:id="rId8"/>
              </a:rPr>
              <a:t>Overview of Operational Reporting</a:t>
            </a:r>
            <a:endParaRPr lang="en-US" sz="2000" b="1" dirty="0">
              <a:solidFill>
                <a:schemeClr val="tx1"/>
              </a:solidFill>
            </a:endParaRPr>
          </a:p>
          <a:p>
            <a:pPr marL="342900" indent="-342900" algn="l" fontAlgn="base">
              <a:buFont typeface="Wingdings" panose="05000000000000000000" pitchFamily="2" charset="2"/>
              <a:buChar char="§"/>
            </a:pPr>
            <a:r>
              <a:rPr lang="en-US" sz="2000" b="1" dirty="0">
                <a:solidFill>
                  <a:schemeClr val="tx1"/>
                </a:solidFill>
                <a:hlinkClick r:id="rId9"/>
              </a:rPr>
              <a:t>Module Abbreviations</a:t>
            </a:r>
            <a:endParaRPr lang="en-US" sz="2000" dirty="0">
              <a:solidFill>
                <a:schemeClr val="tx1"/>
              </a:solidFill>
            </a:endParaRPr>
          </a:p>
          <a:p>
            <a:pPr algn="l">
              <a:lnSpc>
                <a:spcPct val="110000"/>
              </a:lnSpc>
              <a:spcAft>
                <a:spcPts val="400"/>
              </a:spcAft>
            </a:pPr>
            <a:endParaRPr lang="en-US" sz="2400" dirty="0">
              <a:solidFill>
                <a:schemeClr val="accent5">
                  <a:lumMod val="75000"/>
                </a:schemeClr>
              </a:solidFill>
              <a:latin typeface="Arial"/>
              <a:cs typeface="Arial"/>
            </a:endParaRPr>
          </a:p>
          <a:p>
            <a:pPr algn="l">
              <a:spcBef>
                <a:spcPts val="1200"/>
              </a:spcBef>
            </a:pPr>
            <a:endParaRPr lang="en-US" sz="2400" dirty="0"/>
          </a:p>
          <a:p>
            <a:pPr algn="l"/>
            <a:endParaRPr lang="en-US" dirty="0"/>
          </a:p>
        </p:txBody>
      </p:sp>
      <p:sp>
        <p:nvSpPr>
          <p:cNvPr id="4" name="Slide Number Placeholder 3">
            <a:extLst>
              <a:ext uri="{FF2B5EF4-FFF2-40B4-BE49-F238E27FC236}">
                <a16:creationId xmlns:a16="http://schemas.microsoft.com/office/drawing/2014/main" id="{FDE4BE2F-323D-F8FB-FFAB-FFCB1BEB6E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69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768B3-CE48-09F5-1A63-136BF0AEB5A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D3D96DB-E570-6526-C177-C2F684EA3CF1}"/>
              </a:ext>
              <a:ext uri="{C183D7F6-B498-43B3-948B-1728B52AA6E4}">
                <adec:decorative xmlns:adec="http://schemas.microsoft.com/office/drawing/2017/decorative" val="1"/>
              </a:ext>
            </a:extLst>
          </p:cNvPr>
          <p:cNvPicPr>
            <a:picLocks noChangeAspect="1"/>
          </p:cNvPicPr>
          <p:nvPr/>
        </p:nvPicPr>
        <p:blipFill>
          <a:blip r:embed="rId3">
            <a:alphaModFix amt="50000"/>
          </a:blip>
          <a:srcRect t="7787"/>
          <a:stretch/>
        </p:blipFill>
        <p:spPr>
          <a:xfrm>
            <a:off x="10" y="1"/>
            <a:ext cx="12191980" cy="6857999"/>
          </a:xfrm>
          <a:prstGeom prst="rect">
            <a:avLst/>
          </a:prstGeom>
          <a:gradFill>
            <a:gsLst>
              <a:gs pos="0">
                <a:srgbClr val="084A9C"/>
              </a:gs>
              <a:gs pos="74000">
                <a:srgbClr val="19558C"/>
              </a:gs>
              <a:gs pos="83000">
                <a:srgbClr val="19558C"/>
              </a:gs>
              <a:gs pos="100000">
                <a:srgbClr val="19558C"/>
              </a:gs>
            </a:gsLst>
            <a:lin ang="5400000" scaled="1"/>
          </a:gradFill>
        </p:spPr>
      </p:pic>
      <p:sp>
        <p:nvSpPr>
          <p:cNvPr id="5" name="Title 4">
            <a:extLst>
              <a:ext uri="{FF2B5EF4-FFF2-40B4-BE49-F238E27FC236}">
                <a16:creationId xmlns:a16="http://schemas.microsoft.com/office/drawing/2014/main" id="{C16202E0-BE78-FAEB-9ED5-6BFA19356EFA}"/>
              </a:ext>
            </a:extLst>
          </p:cNvPr>
          <p:cNvSpPr txBox="1">
            <a:spLocks noGrp="1"/>
          </p:cNvSpPr>
          <p:nvPr>
            <p:ph type="title" idx="4294967295"/>
          </p:nvPr>
        </p:nvSpPr>
        <p:spPr>
          <a:xfrm>
            <a:off x="1680210" y="3600450"/>
            <a:ext cx="4328429" cy="110799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D004"/>
                </a:solidFill>
                <a:effectLst/>
                <a:uLnTx/>
                <a:uFillTx/>
                <a:latin typeface="Arial" panose="020B0604020202020204" pitchFamily="34" charset="0"/>
                <a:ea typeface="+mn-ea"/>
                <a:cs typeface="Arial" panose="020B0604020202020204" pitchFamily="34" charset="0"/>
              </a:rPr>
              <a:t>Questions</a:t>
            </a:r>
          </a:p>
        </p:txBody>
      </p:sp>
      <p:sp>
        <p:nvSpPr>
          <p:cNvPr id="3" name="Slide Number Placeholder 2">
            <a:extLst>
              <a:ext uri="{FF2B5EF4-FFF2-40B4-BE49-F238E27FC236}">
                <a16:creationId xmlns:a16="http://schemas.microsoft.com/office/drawing/2014/main" id="{11FD65E2-F2DC-5106-12B5-E9587F79A220}"/>
              </a:ext>
            </a:extLst>
          </p:cNvPr>
          <p:cNvSpPr>
            <a:spLocks noGrp="1"/>
          </p:cNvSpPr>
          <p:nvPr>
            <p:ph type="sldNum" sz="quarter" idx="12"/>
          </p:nvPr>
        </p:nvSpPr>
        <p:spPr/>
        <p:txBody>
          <a:bodyPr/>
          <a:lstStyle/>
          <a:p>
            <a:fld id="{4F010190-8B82-4CE1-9AE7-2CAA029F7BBC}" type="slidenum">
              <a:rPr lang="en-US" smtClean="0"/>
              <a:t>13</a:t>
            </a:fld>
            <a:endParaRPr lang="en-US"/>
          </a:p>
        </p:txBody>
      </p:sp>
    </p:spTree>
    <p:extLst>
      <p:ext uri="{BB962C8B-B14F-4D97-AF65-F5344CB8AC3E}">
        <p14:creationId xmlns:p14="http://schemas.microsoft.com/office/powerpoint/2010/main" val="388540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CAC9-CA45-0CE9-134D-A0C1311B43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4AE98-3079-027C-DD9D-202C6CA3552D}"/>
              </a:ext>
            </a:extLst>
          </p:cNvPr>
          <p:cNvSpPr>
            <a:spLocks noGrp="1"/>
          </p:cNvSpPr>
          <p:nvPr>
            <p:ph type="title"/>
          </p:nvPr>
        </p:nvSpPr>
        <p:spPr>
          <a:xfrm>
            <a:off x="753291" y="185196"/>
            <a:ext cx="10515600" cy="1250066"/>
          </a:xfrm>
        </p:spPr>
        <p:txBody>
          <a:bodyPr>
            <a:noAutofit/>
          </a:bodyPr>
          <a:lstStyle/>
          <a:p>
            <a:pPr>
              <a:lnSpc>
                <a:spcPct val="100000"/>
              </a:lnSpc>
            </a:pPr>
            <a:r>
              <a:rPr lang="en-US" sz="3200"/>
              <a:t>FAQs (1 of 4)</a:t>
            </a:r>
          </a:p>
        </p:txBody>
      </p:sp>
      <p:sp>
        <p:nvSpPr>
          <p:cNvPr id="8" name="Content Placeholder 7">
            <a:extLst>
              <a:ext uri="{FF2B5EF4-FFF2-40B4-BE49-F238E27FC236}">
                <a16:creationId xmlns:a16="http://schemas.microsoft.com/office/drawing/2014/main" id="{71D6AAEF-8E8A-DFE9-C1E9-6440AF94EAE3}"/>
              </a:ext>
            </a:extLst>
          </p:cNvPr>
          <p:cNvSpPr>
            <a:spLocks noGrp="1"/>
          </p:cNvSpPr>
          <p:nvPr>
            <p:ph idx="1"/>
          </p:nvPr>
        </p:nvSpPr>
        <p:spPr>
          <a:xfrm>
            <a:off x="478489" y="1828800"/>
            <a:ext cx="11065203" cy="4844004"/>
          </a:xfrm>
        </p:spPr>
        <p:txBody>
          <a:bodyPr vert="horz" lIns="91440" tIns="45720" rIns="91440" bIns="45720" rtlCol="0" anchor="t">
            <a:noAutofit/>
          </a:bodyPr>
          <a:lstStyle/>
          <a:p>
            <a:pPr lvl="0"/>
            <a:r>
              <a:rPr lang="en-US" sz="1800" b="1">
                <a:latin typeface="Arial"/>
                <a:cs typeface="Arial"/>
              </a:rPr>
              <a:t>Since my state’s reporting team has been using the current version of the ORW, do they need to change over to the new ORW template for continued reporting?</a:t>
            </a:r>
            <a:endParaRPr lang="en-US" sz="1800">
              <a:latin typeface="Arial"/>
              <a:cs typeface="Arial"/>
            </a:endParaRPr>
          </a:p>
          <a:p>
            <a:pPr lvl="1"/>
            <a:r>
              <a:rPr lang="en-US" sz="1600">
                <a:latin typeface="Arial"/>
                <a:cs typeface="Arial"/>
              </a:rPr>
              <a:t>Yes. Following the SHO release, the new ORW template will be required for all operational reports beginning July 1, 2026.</a:t>
            </a:r>
            <a:endParaRPr lang="en-US" sz="1600" strike="sngStrike"/>
          </a:p>
          <a:p>
            <a:pPr lvl="0"/>
            <a:r>
              <a:rPr lang="en-US" sz="1800" b="1">
                <a:latin typeface="Arial"/>
                <a:cs typeface="Arial"/>
              </a:rPr>
              <a:t>Previously, states uploaded their operational metrics to the 1. State Submission folder on Box. Has this process changed?</a:t>
            </a:r>
            <a:endParaRPr lang="en-US" sz="1800">
              <a:latin typeface="Arial"/>
              <a:cs typeface="Arial"/>
            </a:endParaRPr>
          </a:p>
          <a:p>
            <a:pPr lvl="1"/>
            <a:r>
              <a:rPr lang="en-US" sz="1600">
                <a:latin typeface="Arial"/>
                <a:cs typeface="Arial"/>
              </a:rPr>
              <a:t>No. Until instructed otherwise, states should upload all operational metric reports to the state metrics folder on Box, in subfolder 1. State Submission.</a:t>
            </a:r>
          </a:p>
          <a:p>
            <a:pPr lvl="1"/>
            <a:r>
              <a:rPr lang="en-US" sz="1600">
                <a:latin typeface="Arial"/>
                <a:cs typeface="Arial"/>
              </a:rPr>
              <a:t>State Officers can provide “Viewer Uploader” access to members of the state team who need access to Box, using the individual’s email address.</a:t>
            </a:r>
          </a:p>
          <a:p>
            <a:r>
              <a:rPr lang="en-US" sz="1800" b="1">
                <a:latin typeface="Arial"/>
                <a:cs typeface="Arial"/>
              </a:rPr>
              <a:t>Is there a file naming convention for operational reports? Where can I find this?</a:t>
            </a:r>
          </a:p>
          <a:p>
            <a:pPr lvl="1"/>
            <a:r>
              <a:rPr lang="en-US" sz="1600">
                <a:solidFill>
                  <a:schemeClr val="tx1"/>
                </a:solidFill>
                <a:latin typeface="Arial"/>
                <a:cs typeface="Arial"/>
              </a:rPr>
              <a:t>The file naming convention is</a:t>
            </a:r>
          </a:p>
          <a:p>
            <a:pPr marL="914400" lvl="2" indent="0">
              <a:buNone/>
            </a:pPr>
            <a:r>
              <a:rPr lang="en-US" sz="1600">
                <a:solidFill>
                  <a:schemeClr val="tx1"/>
                </a:solidFill>
                <a:latin typeface="Arial"/>
                <a:cs typeface="Arial"/>
              </a:rPr>
              <a:t>"</a:t>
            </a:r>
            <a:r>
              <a:rPr lang="en-US" sz="1600" b="1">
                <a:solidFill>
                  <a:srgbClr val="002060"/>
                </a:solidFill>
                <a:latin typeface="Arial"/>
                <a:cs typeface="Arial"/>
              </a:rPr>
              <a:t>Operational_Report_[state abbreviation]_[module abbreviation]_[YYYY-MM-DD]</a:t>
            </a:r>
            <a:r>
              <a:rPr lang="en-US" sz="1600">
                <a:solidFill>
                  <a:schemeClr val="tx1"/>
                </a:solidFill>
                <a:latin typeface="Arial"/>
                <a:cs typeface="Arial"/>
              </a:rPr>
              <a:t>"</a:t>
            </a:r>
          </a:p>
          <a:p>
            <a:pPr lvl="1"/>
            <a:r>
              <a:rPr lang="en-US" sz="1600">
                <a:solidFill>
                  <a:schemeClr val="tx1"/>
                </a:solidFill>
                <a:latin typeface="Arial"/>
                <a:cs typeface="Arial"/>
              </a:rPr>
              <a:t>Refer to the Intake Procedures Manual on the “Metrics and Ongoing Reporting” page of the MES Certification Repository (GitHub) for more information.</a:t>
            </a:r>
          </a:p>
          <a:p>
            <a:pPr marL="0" indent="0">
              <a:buNone/>
            </a:pPr>
            <a:endParaRPr lang="en-US" sz="1800"/>
          </a:p>
          <a:p>
            <a:endParaRPr lang="en-US" sz="1800"/>
          </a:p>
        </p:txBody>
      </p:sp>
      <p:sp>
        <p:nvSpPr>
          <p:cNvPr id="7" name="Slide Number Placeholder 6">
            <a:extLst>
              <a:ext uri="{FF2B5EF4-FFF2-40B4-BE49-F238E27FC236}">
                <a16:creationId xmlns:a16="http://schemas.microsoft.com/office/drawing/2014/main" id="{3F2BF650-B129-0D99-0EF7-697B418D9319}"/>
              </a:ext>
            </a:extLst>
          </p:cNvPr>
          <p:cNvSpPr>
            <a:spLocks noGrp="1"/>
          </p:cNvSpPr>
          <p:nvPr>
            <p:ph type="sldNum" sz="quarter" idx="12"/>
          </p:nvPr>
        </p:nvSpPr>
        <p:spPr>
          <a:xfrm>
            <a:off x="8610600" y="6356350"/>
            <a:ext cx="2743200" cy="365125"/>
          </a:xfrm>
        </p:spPr>
        <p:txBody>
          <a:bodyPr/>
          <a:lstStyle/>
          <a:p>
            <a:fld id="{200CA8EA-3E88-1E47-9B86-CBF89577D921}" type="slidenum">
              <a:rPr lang="en-US" dirty="0" smtClean="0"/>
              <a:pPr/>
              <a:t>14</a:t>
            </a:fld>
            <a:endParaRPr lang="en-US"/>
          </a:p>
        </p:txBody>
      </p:sp>
    </p:spTree>
    <p:extLst>
      <p:ext uri="{BB962C8B-B14F-4D97-AF65-F5344CB8AC3E}">
        <p14:creationId xmlns:p14="http://schemas.microsoft.com/office/powerpoint/2010/main" val="322581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06F66-532F-1F8D-598E-B2EEA07AD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CE5DB-7A23-4B2E-BD27-9291A8BE66D5}"/>
              </a:ext>
            </a:extLst>
          </p:cNvPr>
          <p:cNvSpPr>
            <a:spLocks noGrp="1"/>
          </p:cNvSpPr>
          <p:nvPr>
            <p:ph type="title"/>
          </p:nvPr>
        </p:nvSpPr>
        <p:spPr>
          <a:xfrm>
            <a:off x="753291" y="185196"/>
            <a:ext cx="10515600" cy="1250066"/>
          </a:xfrm>
        </p:spPr>
        <p:txBody>
          <a:bodyPr>
            <a:noAutofit/>
          </a:bodyPr>
          <a:lstStyle/>
          <a:p>
            <a:pPr>
              <a:lnSpc>
                <a:spcPct val="100000"/>
              </a:lnSpc>
            </a:pPr>
            <a:r>
              <a:rPr lang="en-US" sz="3200"/>
              <a:t>FAQs (2 of 4)</a:t>
            </a:r>
          </a:p>
        </p:txBody>
      </p:sp>
      <p:sp>
        <p:nvSpPr>
          <p:cNvPr id="8" name="Content Placeholder 7">
            <a:extLst>
              <a:ext uri="{FF2B5EF4-FFF2-40B4-BE49-F238E27FC236}">
                <a16:creationId xmlns:a16="http://schemas.microsoft.com/office/drawing/2014/main" id="{6737457B-ACE5-6853-307C-CB83395B7044}"/>
              </a:ext>
            </a:extLst>
          </p:cNvPr>
          <p:cNvSpPr>
            <a:spLocks noGrp="1"/>
          </p:cNvSpPr>
          <p:nvPr>
            <p:ph idx="1"/>
          </p:nvPr>
        </p:nvSpPr>
        <p:spPr>
          <a:xfrm>
            <a:off x="640080" y="1828799"/>
            <a:ext cx="10716768" cy="4656221"/>
          </a:xfrm>
        </p:spPr>
        <p:txBody>
          <a:bodyPr vert="horz" lIns="91440" tIns="45720" rIns="91440" bIns="45720" rtlCol="0" anchor="t">
            <a:noAutofit/>
          </a:bodyPr>
          <a:lstStyle/>
          <a:p>
            <a:r>
              <a:rPr lang="en-US" sz="1800" b="1">
                <a:latin typeface="Arial"/>
                <a:cs typeface="Arial"/>
              </a:rPr>
              <a:t>If a state is unable to report on a metric that is listed in their annual OAPD, should they still include it in the ORW in which they submit their other metrics?</a:t>
            </a:r>
            <a:endParaRPr lang="en-US" sz="1800">
              <a:latin typeface="Arial"/>
              <a:cs typeface="Arial"/>
            </a:endParaRPr>
          </a:p>
          <a:p>
            <a:pPr lvl="1"/>
            <a:r>
              <a:rPr lang="en-US" sz="1600">
                <a:latin typeface="Arial"/>
                <a:cs typeface="Arial"/>
              </a:rPr>
              <a:t>The State Officer should follow up with the state for any missing metrics and approve the state’s justification. Then, the state should include the metric details </a:t>
            </a:r>
            <a:r>
              <a:rPr lang="en-US" sz="1600" u="sng">
                <a:latin typeface="Arial"/>
                <a:cs typeface="Arial"/>
              </a:rPr>
              <a:t>on the Metric Definition tab only</a:t>
            </a:r>
            <a:r>
              <a:rPr lang="en-US" sz="1600">
                <a:latin typeface="Arial"/>
                <a:cs typeface="Arial"/>
              </a:rPr>
              <a:t> and include the justification in the “Note” column.</a:t>
            </a:r>
            <a:endParaRPr lang="en-US" sz="1600"/>
          </a:p>
          <a:p>
            <a:pPr lvl="0"/>
            <a:r>
              <a:rPr lang="en-US" sz="1800" b="1">
                <a:latin typeface="Arial"/>
                <a:cs typeface="Arial"/>
              </a:rPr>
              <a:t>If a state has already submitted operational report metrics and then has an update to one or some of the data, should they submit another ORW in the same reporting time frame?</a:t>
            </a:r>
            <a:endParaRPr lang="en-US" sz="1800">
              <a:latin typeface="Arial"/>
              <a:cs typeface="Arial"/>
            </a:endParaRPr>
          </a:p>
          <a:p>
            <a:pPr lvl="1"/>
            <a:r>
              <a:rPr lang="en-US" sz="1600">
                <a:latin typeface="Arial"/>
                <a:cs typeface="Arial"/>
              </a:rPr>
              <a:t>If the state wants to update previously submitted data, they should change the file name to reflect the new submission date and upload to Box with the updated information. The newer data will overwrite previous submissions of the same Metric IDs for the same Reporting Date in the database.</a:t>
            </a:r>
          </a:p>
          <a:p>
            <a:r>
              <a:rPr lang="en-US" sz="1800" b="1">
                <a:latin typeface="Arial"/>
                <a:cs typeface="Arial"/>
              </a:rPr>
              <a:t>Please differentiate between the 6-month and 12-month reporting requirements.</a:t>
            </a:r>
          </a:p>
          <a:p>
            <a:pPr lvl="1"/>
            <a:r>
              <a:rPr lang="en-US" sz="1600">
                <a:latin typeface="Arial"/>
                <a:cs typeface="Arial"/>
              </a:rPr>
              <a:t>States are required to collect 6 months of metric data </a:t>
            </a:r>
            <a:r>
              <a:rPr lang="en-US" sz="1600" b="1">
                <a:latin typeface="Arial"/>
                <a:cs typeface="Arial"/>
              </a:rPr>
              <a:t>to prepare </a:t>
            </a:r>
            <a:r>
              <a:rPr lang="en-US" sz="1600">
                <a:latin typeface="Arial"/>
                <a:cs typeface="Arial"/>
              </a:rPr>
              <a:t>for a certification review and 12 months of data to be included in an OAPD submission, unless the OAPD is submitted less than 12 months after certification.</a:t>
            </a:r>
          </a:p>
          <a:p>
            <a:endParaRPr lang="en-US" sz="1800"/>
          </a:p>
          <a:p>
            <a:endParaRPr lang="en-US" sz="1800"/>
          </a:p>
          <a:p>
            <a:endParaRPr lang="en-US" sz="1800"/>
          </a:p>
        </p:txBody>
      </p:sp>
      <p:sp>
        <p:nvSpPr>
          <p:cNvPr id="7" name="Slide Number Placeholder 6">
            <a:extLst>
              <a:ext uri="{FF2B5EF4-FFF2-40B4-BE49-F238E27FC236}">
                <a16:creationId xmlns:a16="http://schemas.microsoft.com/office/drawing/2014/main" id="{AB360721-793E-6054-2C3F-010FD39DD323}"/>
              </a:ext>
            </a:extLst>
          </p:cNvPr>
          <p:cNvSpPr>
            <a:spLocks noGrp="1"/>
          </p:cNvSpPr>
          <p:nvPr>
            <p:ph type="sldNum" sz="quarter" idx="12"/>
          </p:nvPr>
        </p:nvSpPr>
        <p:spPr>
          <a:xfrm>
            <a:off x="8610600" y="6356350"/>
            <a:ext cx="2743200" cy="365125"/>
          </a:xfrm>
        </p:spPr>
        <p:txBody>
          <a:bodyPr/>
          <a:lstStyle/>
          <a:p>
            <a:fld id="{200CA8EA-3E88-1E47-9B86-CBF89577D921}" type="slidenum">
              <a:rPr lang="en-US" dirty="0" smtClean="0"/>
              <a:pPr/>
              <a:t>15</a:t>
            </a:fld>
            <a:endParaRPr lang="en-US"/>
          </a:p>
        </p:txBody>
      </p:sp>
    </p:spTree>
    <p:extLst>
      <p:ext uri="{BB962C8B-B14F-4D97-AF65-F5344CB8AC3E}">
        <p14:creationId xmlns:p14="http://schemas.microsoft.com/office/powerpoint/2010/main" val="3950244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2D36-4855-031A-3010-B5A508AE63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C8487B-851B-6D2C-A356-6E482581DF52}"/>
              </a:ext>
            </a:extLst>
          </p:cNvPr>
          <p:cNvSpPr>
            <a:spLocks noGrp="1"/>
          </p:cNvSpPr>
          <p:nvPr>
            <p:ph type="title"/>
          </p:nvPr>
        </p:nvSpPr>
        <p:spPr>
          <a:xfrm>
            <a:off x="753291" y="185196"/>
            <a:ext cx="10515600" cy="1250066"/>
          </a:xfrm>
        </p:spPr>
        <p:txBody>
          <a:bodyPr>
            <a:noAutofit/>
          </a:bodyPr>
          <a:lstStyle/>
          <a:p>
            <a:pPr>
              <a:lnSpc>
                <a:spcPct val="100000"/>
              </a:lnSpc>
            </a:pPr>
            <a:r>
              <a:rPr lang="en-US" sz="3200"/>
              <a:t>FAQs (3 of 4)</a:t>
            </a:r>
          </a:p>
        </p:txBody>
      </p:sp>
      <p:sp>
        <p:nvSpPr>
          <p:cNvPr id="8" name="Content Placeholder 7">
            <a:extLst>
              <a:ext uri="{FF2B5EF4-FFF2-40B4-BE49-F238E27FC236}">
                <a16:creationId xmlns:a16="http://schemas.microsoft.com/office/drawing/2014/main" id="{7D4E7B0A-2CC0-BDFA-BE7B-D01B32976F77}"/>
              </a:ext>
            </a:extLst>
          </p:cNvPr>
          <p:cNvSpPr>
            <a:spLocks noGrp="1"/>
          </p:cNvSpPr>
          <p:nvPr>
            <p:ph idx="1"/>
          </p:nvPr>
        </p:nvSpPr>
        <p:spPr>
          <a:xfrm>
            <a:off x="640080" y="1828800"/>
            <a:ext cx="10716768" cy="4351338"/>
          </a:xfrm>
        </p:spPr>
        <p:txBody>
          <a:bodyPr vert="horz" lIns="91440" tIns="45720" rIns="91440" bIns="45720" rtlCol="0" anchor="t">
            <a:noAutofit/>
          </a:bodyPr>
          <a:lstStyle/>
          <a:p>
            <a:r>
              <a:rPr lang="en-US" sz="1800" b="1">
                <a:latin typeface="Arial"/>
                <a:cs typeface="Arial"/>
              </a:rPr>
              <a:t>Is the CEF metric an attestation-type metric?</a:t>
            </a:r>
          </a:p>
          <a:p>
            <a:pPr lvl="1"/>
            <a:r>
              <a:rPr lang="en-US" sz="1600">
                <a:latin typeface="Arial"/>
                <a:cs typeface="Arial"/>
              </a:rPr>
              <a:t>No. S</a:t>
            </a:r>
            <a:r>
              <a:rPr lang="en-US" sz="1600">
                <a:solidFill>
                  <a:schemeClr val="tx1"/>
                </a:solidFill>
                <a:latin typeface="Arial"/>
                <a:ea typeface="Calibri"/>
                <a:cs typeface="Arial"/>
              </a:rPr>
              <a:t>tates are required to capture the three separate counts of “Very High”, “High”, and “Total Count” of open security findings per its POA&amp;M and submit these quarterly in the ORW. </a:t>
            </a:r>
            <a:endParaRPr lang="en-US" sz="1600">
              <a:solidFill>
                <a:schemeClr val="tx1"/>
              </a:solidFill>
              <a:latin typeface="Arial"/>
              <a:cs typeface="Arial"/>
            </a:endParaRPr>
          </a:p>
          <a:p>
            <a:r>
              <a:rPr lang="en-US" sz="1800" b="1">
                <a:latin typeface="Arial"/>
                <a:cs typeface="Arial"/>
              </a:rPr>
              <a:t>Will there be a cheat sheet to provide guidance on template completion for challenging or unique state metrics?</a:t>
            </a:r>
            <a:endParaRPr lang="en-US" sz="1800">
              <a:latin typeface="Arial"/>
              <a:cs typeface="Arial"/>
            </a:endParaRPr>
          </a:p>
          <a:p>
            <a:pPr lvl="1"/>
            <a:r>
              <a:rPr lang="en-US" sz="1600">
                <a:latin typeface="Arial"/>
                <a:cs typeface="Arial"/>
              </a:rPr>
              <a:t>The ORW template contains instructions for what is required in each column. </a:t>
            </a:r>
          </a:p>
          <a:p>
            <a:pPr lvl="1"/>
            <a:r>
              <a:rPr lang="en-US" sz="1600">
                <a:latin typeface="Arial"/>
                <a:cs typeface="Arial"/>
              </a:rPr>
              <a:t>In addition, there are several resources identified at the end of this presentation. </a:t>
            </a:r>
            <a:endParaRPr lang="en-US" sz="1600"/>
          </a:p>
          <a:p>
            <a:pPr lvl="1"/>
            <a:r>
              <a:rPr lang="en-US" sz="1600">
                <a:latin typeface="Arial"/>
                <a:cs typeface="Arial"/>
              </a:rPr>
              <a:t>The Metrics team has developed a Quick Reference Guide on how to complete the ORW template and State Officers should request technical assistance if/as needed.</a:t>
            </a:r>
            <a:endParaRPr lang="en-US" sz="1600"/>
          </a:p>
          <a:p>
            <a:r>
              <a:rPr lang="en-US" sz="1800" b="1">
                <a:latin typeface="Arial"/>
                <a:cs typeface="Arial"/>
              </a:rPr>
              <a:t>What is the timeline to implement the ORW?</a:t>
            </a:r>
            <a:endParaRPr lang="en-US" sz="1800">
              <a:latin typeface="Arial"/>
              <a:cs typeface="Arial"/>
            </a:endParaRPr>
          </a:p>
          <a:p>
            <a:pPr lvl="1"/>
            <a:r>
              <a:rPr lang="en-US" sz="1600">
                <a:latin typeface="Arial"/>
                <a:cs typeface="Arial"/>
              </a:rPr>
              <a:t>CMS is allowing a runway of several months for states to adapt and adopt the updated ORW. </a:t>
            </a:r>
          </a:p>
          <a:p>
            <a:pPr lvl="1"/>
            <a:r>
              <a:rPr lang="en-US" sz="1600">
                <a:latin typeface="Arial"/>
                <a:cs typeface="Arial"/>
              </a:rPr>
              <a:t>All states must be using the new OMB-approved ORW template by July 01, 2026.</a:t>
            </a:r>
            <a:endParaRPr lang="en-US" sz="1600"/>
          </a:p>
          <a:p>
            <a:endParaRPr lang="en-US" sz="1800" b="1">
              <a:latin typeface="Arial"/>
              <a:cs typeface="Arial"/>
            </a:endParaRPr>
          </a:p>
          <a:p>
            <a:pPr lvl="1"/>
            <a:endParaRPr lang="en-US" sz="1800">
              <a:latin typeface="Arial"/>
              <a:cs typeface="Arial"/>
            </a:endParaRPr>
          </a:p>
          <a:p>
            <a:endParaRPr lang="en-US" sz="1800"/>
          </a:p>
          <a:p>
            <a:endParaRPr lang="en-US" sz="1800"/>
          </a:p>
          <a:p>
            <a:endParaRPr lang="en-US" sz="1800"/>
          </a:p>
        </p:txBody>
      </p:sp>
      <p:sp>
        <p:nvSpPr>
          <p:cNvPr id="7" name="Slide Number Placeholder 6">
            <a:extLst>
              <a:ext uri="{FF2B5EF4-FFF2-40B4-BE49-F238E27FC236}">
                <a16:creationId xmlns:a16="http://schemas.microsoft.com/office/drawing/2014/main" id="{27328FF9-7AA2-8594-6A85-7B82CCD84846}"/>
              </a:ext>
            </a:extLst>
          </p:cNvPr>
          <p:cNvSpPr>
            <a:spLocks noGrp="1"/>
          </p:cNvSpPr>
          <p:nvPr>
            <p:ph type="sldNum" sz="quarter" idx="12"/>
          </p:nvPr>
        </p:nvSpPr>
        <p:spPr>
          <a:xfrm>
            <a:off x="8610600" y="6356350"/>
            <a:ext cx="2743200" cy="365125"/>
          </a:xfrm>
        </p:spPr>
        <p:txBody>
          <a:bodyPr/>
          <a:lstStyle/>
          <a:p>
            <a:fld id="{200CA8EA-3E88-1E47-9B86-CBF89577D921}" type="slidenum">
              <a:rPr lang="en-US" dirty="0" smtClean="0"/>
              <a:pPr/>
              <a:t>16</a:t>
            </a:fld>
            <a:endParaRPr lang="en-US"/>
          </a:p>
        </p:txBody>
      </p:sp>
    </p:spTree>
    <p:extLst>
      <p:ext uri="{BB962C8B-B14F-4D97-AF65-F5344CB8AC3E}">
        <p14:creationId xmlns:p14="http://schemas.microsoft.com/office/powerpoint/2010/main" val="145082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CBB04-4EC6-767A-977B-5017A8E319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92DBB-8514-328D-B61B-2F924F950C9F}"/>
              </a:ext>
            </a:extLst>
          </p:cNvPr>
          <p:cNvSpPr>
            <a:spLocks noGrp="1"/>
          </p:cNvSpPr>
          <p:nvPr>
            <p:ph type="title"/>
          </p:nvPr>
        </p:nvSpPr>
        <p:spPr>
          <a:xfrm>
            <a:off x="753291" y="185196"/>
            <a:ext cx="10515600" cy="1250066"/>
          </a:xfrm>
        </p:spPr>
        <p:txBody>
          <a:bodyPr>
            <a:noAutofit/>
          </a:bodyPr>
          <a:lstStyle/>
          <a:p>
            <a:pPr>
              <a:lnSpc>
                <a:spcPct val="100000"/>
              </a:lnSpc>
            </a:pPr>
            <a:r>
              <a:rPr lang="en-US" sz="3200" dirty="0"/>
              <a:t>FAQs (4 of 4)</a:t>
            </a:r>
          </a:p>
        </p:txBody>
      </p:sp>
      <p:sp>
        <p:nvSpPr>
          <p:cNvPr id="8" name="Content Placeholder 7">
            <a:extLst>
              <a:ext uri="{FF2B5EF4-FFF2-40B4-BE49-F238E27FC236}">
                <a16:creationId xmlns:a16="http://schemas.microsoft.com/office/drawing/2014/main" id="{72BAF2FD-4A92-7808-07FD-E13B8CF6F661}"/>
              </a:ext>
            </a:extLst>
          </p:cNvPr>
          <p:cNvSpPr>
            <a:spLocks noGrp="1"/>
          </p:cNvSpPr>
          <p:nvPr>
            <p:ph idx="1"/>
          </p:nvPr>
        </p:nvSpPr>
        <p:spPr>
          <a:xfrm>
            <a:off x="640080" y="1828800"/>
            <a:ext cx="10716768" cy="4351338"/>
          </a:xfrm>
        </p:spPr>
        <p:txBody>
          <a:bodyPr vert="horz" lIns="91440" tIns="45720" rIns="91440" bIns="45720" rtlCol="0" anchor="t">
            <a:noAutofit/>
          </a:bodyPr>
          <a:lstStyle/>
          <a:p>
            <a:r>
              <a:rPr lang="en-US" sz="1800" b="1"/>
              <a:t>What should states include as a benchmark for each metric? Please provide an example of how a benchmark relates to a metric.</a:t>
            </a:r>
            <a:endParaRPr lang="en-US" sz="1800"/>
          </a:p>
          <a:p>
            <a:pPr lvl="1"/>
            <a:r>
              <a:rPr lang="en-US" sz="1600">
                <a:latin typeface="Arial"/>
                <a:cs typeface="Arial"/>
              </a:rPr>
              <a:t>States are encouraged to set benchmarks for their metrics to establish a goal for their system’s performance. Currently, this is an optional field in the ORW template, but states can and should consider setting realistic quality and/or system performance goals (“benchmarks”) to evaluate their IT systems’ achievements.</a:t>
            </a:r>
          </a:p>
          <a:p>
            <a:pPr marL="457200" lvl="1" indent="0">
              <a:buNone/>
            </a:pPr>
            <a:endParaRPr lang="en-US" sz="1600">
              <a:latin typeface="Arial"/>
              <a:cs typeface="Arial"/>
            </a:endParaRPr>
          </a:p>
          <a:p>
            <a:pPr lvl="1">
              <a:buFont typeface="Wingdings" panose="05000000000000000000" pitchFamily="2" charset="2"/>
              <a:buChar char="q"/>
            </a:pPr>
            <a:r>
              <a:rPr lang="en-US" sz="1600">
                <a:latin typeface="Arial"/>
                <a:cs typeface="Arial"/>
              </a:rPr>
              <a:t>States identify </a:t>
            </a:r>
            <a:r>
              <a:rPr lang="en-US" sz="1600" b="1">
                <a:latin typeface="Arial"/>
                <a:cs typeface="Arial"/>
              </a:rPr>
              <a:t>metrics</a:t>
            </a:r>
            <a:r>
              <a:rPr lang="en-US" sz="1600">
                <a:latin typeface="Arial"/>
                <a:cs typeface="Arial"/>
              </a:rPr>
              <a:t> for each IT system </a:t>
            </a:r>
            <a:r>
              <a:rPr lang="en-US" sz="1600" b="1">
                <a:latin typeface="Arial"/>
                <a:cs typeface="Arial"/>
              </a:rPr>
              <a:t>to show whether they are achieving desired outcomes</a:t>
            </a:r>
            <a:r>
              <a:rPr lang="en-US" sz="1600">
                <a:latin typeface="Arial"/>
                <a:cs typeface="Arial"/>
              </a:rPr>
              <a:t>. </a:t>
            </a:r>
          </a:p>
          <a:p>
            <a:pPr lvl="1">
              <a:buFont typeface="Wingdings" panose="05000000000000000000" pitchFamily="2" charset="2"/>
              <a:buChar char="q"/>
            </a:pPr>
            <a:r>
              <a:rPr lang="en-US" sz="1600" b="1">
                <a:latin typeface="Arial"/>
                <a:cs typeface="Arial"/>
              </a:rPr>
              <a:t>A benchmark is the target value </a:t>
            </a:r>
            <a:r>
              <a:rPr lang="en-US" sz="1600">
                <a:latin typeface="Arial"/>
                <a:cs typeface="Arial"/>
              </a:rPr>
              <a:t>the state wants to reach for a metric, based on ongoing measurement and evaluation. </a:t>
            </a:r>
          </a:p>
          <a:p>
            <a:pPr lvl="1">
              <a:buFont typeface="Wingdings" panose="05000000000000000000" pitchFamily="2" charset="2"/>
              <a:buChar char="q"/>
            </a:pPr>
            <a:r>
              <a:rPr lang="en-US" sz="1600">
                <a:latin typeface="Arial"/>
                <a:cs typeface="Arial"/>
              </a:rPr>
              <a:t>For example, a state might identify a metric that measures the percentage of auto-assignment its system does for its Medicaid enrollees and identify that it wants to reach a benchmark of 100% assignment (measured monthly).</a:t>
            </a:r>
          </a:p>
          <a:p>
            <a:pPr marL="457200" lvl="1" indent="0">
              <a:buNone/>
            </a:pPr>
            <a:endParaRPr lang="en-US" sz="1800">
              <a:latin typeface="Arial"/>
              <a:cs typeface="Arial"/>
            </a:endParaRPr>
          </a:p>
          <a:p>
            <a:endParaRPr lang="en-US" sz="1800"/>
          </a:p>
          <a:p>
            <a:endParaRPr lang="en-US" sz="1800"/>
          </a:p>
          <a:p>
            <a:endParaRPr lang="en-US" sz="1800"/>
          </a:p>
        </p:txBody>
      </p:sp>
      <p:sp>
        <p:nvSpPr>
          <p:cNvPr id="7" name="Slide Number Placeholder 6">
            <a:extLst>
              <a:ext uri="{FF2B5EF4-FFF2-40B4-BE49-F238E27FC236}">
                <a16:creationId xmlns:a16="http://schemas.microsoft.com/office/drawing/2014/main" id="{4FB96921-5E84-45E2-67EA-4ECB65C73712}"/>
              </a:ext>
            </a:extLst>
          </p:cNvPr>
          <p:cNvSpPr>
            <a:spLocks noGrp="1"/>
          </p:cNvSpPr>
          <p:nvPr>
            <p:ph type="sldNum" sz="quarter" idx="12"/>
          </p:nvPr>
        </p:nvSpPr>
        <p:spPr>
          <a:xfrm>
            <a:off x="8610600" y="6356350"/>
            <a:ext cx="2743200" cy="365125"/>
          </a:xfrm>
        </p:spPr>
        <p:txBody>
          <a:bodyPr/>
          <a:lstStyle/>
          <a:p>
            <a:fld id="{200CA8EA-3E88-1E47-9B86-CBF89577D921}" type="slidenum">
              <a:rPr lang="en-US" dirty="0" smtClean="0"/>
              <a:pPr/>
              <a:t>17</a:t>
            </a:fld>
            <a:endParaRPr lang="en-US"/>
          </a:p>
        </p:txBody>
      </p:sp>
    </p:spTree>
    <p:extLst>
      <p:ext uri="{BB962C8B-B14F-4D97-AF65-F5344CB8AC3E}">
        <p14:creationId xmlns:p14="http://schemas.microsoft.com/office/powerpoint/2010/main" val="1004777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88ED-660E-3682-1A21-17426AAA42DA}"/>
              </a:ext>
            </a:extLst>
          </p:cNvPr>
          <p:cNvSpPr>
            <a:spLocks noGrp="1"/>
          </p:cNvSpPr>
          <p:nvPr>
            <p:ph type="title"/>
          </p:nvPr>
        </p:nvSpPr>
        <p:spPr>
          <a:xfrm>
            <a:off x="609600" y="185196"/>
            <a:ext cx="10808376" cy="1250066"/>
          </a:xfrm>
        </p:spPr>
        <p:txBody>
          <a:bodyPr>
            <a:normAutofit/>
          </a:bodyPr>
          <a:lstStyle/>
          <a:p>
            <a:r>
              <a:rPr lang="en-US"/>
              <a:t>Agenda</a:t>
            </a:r>
          </a:p>
        </p:txBody>
      </p:sp>
      <p:sp>
        <p:nvSpPr>
          <p:cNvPr id="3" name="Content Placeholder 2">
            <a:extLst>
              <a:ext uri="{FF2B5EF4-FFF2-40B4-BE49-F238E27FC236}">
                <a16:creationId xmlns:a16="http://schemas.microsoft.com/office/drawing/2014/main" id="{4C2CF8C9-CD04-AACC-1022-921014ECABD6}"/>
              </a:ext>
            </a:extLst>
          </p:cNvPr>
          <p:cNvSpPr>
            <a:spLocks noGrp="1"/>
          </p:cNvSpPr>
          <p:nvPr>
            <p:ph idx="1"/>
          </p:nvPr>
        </p:nvSpPr>
        <p:spPr>
          <a:xfrm>
            <a:off x="838199" y="1825625"/>
            <a:ext cx="10808375" cy="4351338"/>
          </a:xfrm>
        </p:spPr>
        <p:txBody>
          <a:bodyPr>
            <a:normAutofit/>
          </a:bodyPr>
          <a:lstStyle/>
          <a:p>
            <a:pPr marL="457200" indent="-457200">
              <a:buFont typeface="+mj-lt"/>
              <a:buAutoNum type="arabicPeriod"/>
            </a:pPr>
            <a:r>
              <a:rPr lang="en-US" b="1" dirty="0">
                <a:solidFill>
                  <a:schemeClr val="tx1"/>
                </a:solidFill>
              </a:rPr>
              <a:t>R</a:t>
            </a:r>
            <a:r>
              <a:rPr lang="en-US" b="1" dirty="0"/>
              <a:t>egulatory Drivers for Operational Reporting</a:t>
            </a:r>
            <a:endParaRPr lang="en-US" dirty="0"/>
          </a:p>
          <a:p>
            <a:pPr marL="457200" indent="-457200">
              <a:buFont typeface="+mj-lt"/>
              <a:buAutoNum type="arabicPeriod"/>
            </a:pPr>
            <a:r>
              <a:rPr lang="en-US" b="1" dirty="0"/>
              <a:t>ORW Overview and Reporting Process</a:t>
            </a:r>
          </a:p>
          <a:p>
            <a:pPr marL="457200" indent="-457200">
              <a:buFont typeface="+mj-lt"/>
              <a:buAutoNum type="arabicPeriod"/>
            </a:pPr>
            <a:r>
              <a:rPr lang="en-US" b="1" dirty="0"/>
              <a:t>ORW: Best Practices</a:t>
            </a:r>
            <a:endParaRPr lang="en-US" dirty="0"/>
          </a:p>
          <a:p>
            <a:pPr marL="457200" indent="-457200">
              <a:buFont typeface="+mj-lt"/>
              <a:buAutoNum type="arabicPeriod"/>
            </a:pPr>
            <a:r>
              <a:rPr lang="en-US" b="1" dirty="0"/>
              <a:t>FAQs</a:t>
            </a:r>
            <a:endParaRPr lang="en-US" dirty="0"/>
          </a:p>
          <a:p>
            <a:endParaRPr lang="en-US" sz="2000" dirty="0"/>
          </a:p>
        </p:txBody>
      </p:sp>
      <p:sp>
        <p:nvSpPr>
          <p:cNvPr id="4" name="Slide Number Placeholder 3">
            <a:extLst>
              <a:ext uri="{FF2B5EF4-FFF2-40B4-BE49-F238E27FC236}">
                <a16:creationId xmlns:a16="http://schemas.microsoft.com/office/drawing/2014/main" id="{C1B6A11B-9CC7-1A4E-33D2-F4E64A36A6B5}"/>
              </a:ext>
            </a:extLst>
          </p:cNvPr>
          <p:cNvSpPr>
            <a:spLocks noGrp="1"/>
          </p:cNvSpPr>
          <p:nvPr>
            <p:ph type="sldNum" sz="quarter" idx="12"/>
          </p:nvPr>
        </p:nvSpPr>
        <p:spPr/>
        <p:txBody>
          <a:bodyPr/>
          <a:lstStyle/>
          <a:p>
            <a:fld id="{200CA8EA-3E88-1E47-9B86-CBF89577D921}" type="slidenum">
              <a:rPr lang="en-US" smtClean="0"/>
              <a:t>2</a:t>
            </a:fld>
            <a:endParaRPr lang="en-US"/>
          </a:p>
        </p:txBody>
      </p:sp>
    </p:spTree>
    <p:extLst>
      <p:ext uri="{BB962C8B-B14F-4D97-AF65-F5344CB8AC3E}">
        <p14:creationId xmlns:p14="http://schemas.microsoft.com/office/powerpoint/2010/main" val="76489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1A1A6-F0A8-89A7-A0FB-6C3D10528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C219DE-EA1B-2A74-8C4F-A62844DCBE54}"/>
              </a:ext>
            </a:extLst>
          </p:cNvPr>
          <p:cNvSpPr>
            <a:spLocks noGrp="1"/>
          </p:cNvSpPr>
          <p:nvPr>
            <p:ph type="title"/>
          </p:nvPr>
        </p:nvSpPr>
        <p:spPr>
          <a:xfrm>
            <a:off x="126714" y="126583"/>
            <a:ext cx="11938571" cy="1272612"/>
          </a:xfrm>
        </p:spPr>
        <p:txBody>
          <a:bodyPr>
            <a:noAutofit/>
          </a:bodyPr>
          <a:lstStyle/>
          <a:p>
            <a:pPr>
              <a:lnSpc>
                <a:spcPct val="100000"/>
              </a:lnSpc>
            </a:pPr>
            <a:r>
              <a:rPr lang="en-US" sz="3200">
                <a:latin typeface="Arial"/>
                <a:cs typeface="Arial"/>
              </a:rPr>
              <a:t>Key Objectives</a:t>
            </a:r>
            <a:endParaRPr lang="en-US" sz="3200"/>
          </a:p>
        </p:txBody>
      </p:sp>
      <p:sp>
        <p:nvSpPr>
          <p:cNvPr id="3" name="Rectangle: Rounded Corners 2">
            <a:extLst>
              <a:ext uri="{FF2B5EF4-FFF2-40B4-BE49-F238E27FC236}">
                <a16:creationId xmlns:a16="http://schemas.microsoft.com/office/drawing/2014/main" id="{026D1002-6A08-B312-F90A-1BB55A46A78C}"/>
              </a:ext>
              <a:ext uri="{C183D7F6-B498-43B3-948B-1728B52AA6E4}">
                <adec:decorative xmlns:adec="http://schemas.microsoft.com/office/drawing/2017/decorative" val="1"/>
              </a:ext>
            </a:extLst>
          </p:cNvPr>
          <p:cNvSpPr/>
          <p:nvPr/>
        </p:nvSpPr>
        <p:spPr>
          <a:xfrm>
            <a:off x="1345692" y="2304288"/>
            <a:ext cx="9500616" cy="969264"/>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335890-028F-E1ED-7B54-898B794FB365}"/>
              </a:ext>
              <a:ext uri="{C183D7F6-B498-43B3-948B-1728B52AA6E4}">
                <adec:decorative xmlns:adec="http://schemas.microsoft.com/office/drawing/2017/decorative" val="1"/>
              </a:ext>
            </a:extLst>
          </p:cNvPr>
          <p:cNvSpPr/>
          <p:nvPr/>
        </p:nvSpPr>
        <p:spPr>
          <a:xfrm>
            <a:off x="1345692" y="3612851"/>
            <a:ext cx="9500616" cy="969264"/>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82D5616-0625-1D21-902D-C3405FA776EE}"/>
              </a:ext>
              <a:ext uri="{C183D7F6-B498-43B3-948B-1728B52AA6E4}">
                <adec:decorative xmlns:adec="http://schemas.microsoft.com/office/drawing/2017/decorative" val="1"/>
              </a:ext>
            </a:extLst>
          </p:cNvPr>
          <p:cNvSpPr/>
          <p:nvPr/>
        </p:nvSpPr>
        <p:spPr>
          <a:xfrm>
            <a:off x="1345692" y="4921414"/>
            <a:ext cx="9500616" cy="969264"/>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E6565E1B-B8FE-F168-4F6B-94E2AA6F86D0}"/>
              </a:ext>
              <a:ext uri="{C183D7F6-B498-43B3-948B-1728B52AA6E4}">
                <adec:decorative xmlns:adec="http://schemas.microsoft.com/office/drawing/2017/decorative" val="1"/>
              </a:ext>
            </a:extLst>
          </p:cNvPr>
          <p:cNvSpPr/>
          <p:nvPr/>
        </p:nvSpPr>
        <p:spPr>
          <a:xfrm>
            <a:off x="1272540" y="2304288"/>
            <a:ext cx="1828800" cy="969264"/>
          </a:xfrm>
          <a:prstGeom prst="homePlate">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Pentagon 7">
            <a:extLst>
              <a:ext uri="{FF2B5EF4-FFF2-40B4-BE49-F238E27FC236}">
                <a16:creationId xmlns:a16="http://schemas.microsoft.com/office/drawing/2014/main" id="{801C6CA2-4A1E-C740-8689-574F1AD55626}"/>
              </a:ext>
              <a:ext uri="{C183D7F6-B498-43B3-948B-1728B52AA6E4}">
                <adec:decorative xmlns:adec="http://schemas.microsoft.com/office/drawing/2017/decorative" val="1"/>
              </a:ext>
            </a:extLst>
          </p:cNvPr>
          <p:cNvSpPr/>
          <p:nvPr/>
        </p:nvSpPr>
        <p:spPr>
          <a:xfrm>
            <a:off x="1272540" y="3612851"/>
            <a:ext cx="1828800" cy="969264"/>
          </a:xfrm>
          <a:prstGeom prst="homePlat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27758DF6-2DB2-5066-6009-11F2EAF44273}"/>
              </a:ext>
              <a:ext uri="{C183D7F6-B498-43B3-948B-1728B52AA6E4}">
                <adec:decorative xmlns:adec="http://schemas.microsoft.com/office/drawing/2017/decorative" val="1"/>
              </a:ext>
            </a:extLst>
          </p:cNvPr>
          <p:cNvSpPr/>
          <p:nvPr/>
        </p:nvSpPr>
        <p:spPr>
          <a:xfrm>
            <a:off x="1281684" y="4921414"/>
            <a:ext cx="1828800" cy="969264"/>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701EF0D-1B78-70EE-B98F-644672E9A790}"/>
              </a:ext>
              <a:ext uri="{C183D7F6-B498-43B3-948B-1728B52AA6E4}">
                <adec:decorative xmlns:adec="http://schemas.microsoft.com/office/drawing/2017/decorative" val="1"/>
              </a:ext>
            </a:extLst>
          </p:cNvPr>
          <p:cNvSpPr/>
          <p:nvPr/>
        </p:nvSpPr>
        <p:spPr>
          <a:xfrm>
            <a:off x="9525000" y="2505456"/>
            <a:ext cx="676656" cy="612648"/>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EF1F56-CA0A-0CB0-46B1-458FA2CE93EB}"/>
              </a:ext>
              <a:ext uri="{C183D7F6-B498-43B3-948B-1728B52AA6E4}">
                <adec:decorative xmlns:adec="http://schemas.microsoft.com/office/drawing/2017/decorative" val="1"/>
              </a:ext>
            </a:extLst>
          </p:cNvPr>
          <p:cNvSpPr/>
          <p:nvPr/>
        </p:nvSpPr>
        <p:spPr>
          <a:xfrm>
            <a:off x="9525000" y="3791159"/>
            <a:ext cx="676656" cy="612648"/>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B0D7E9-0DD7-C822-B95C-0256353FD24F}"/>
              </a:ext>
              <a:ext uri="{C183D7F6-B498-43B3-948B-1728B52AA6E4}">
                <adec:decorative xmlns:adec="http://schemas.microsoft.com/office/drawing/2017/decorative" val="1"/>
              </a:ext>
            </a:extLst>
          </p:cNvPr>
          <p:cNvSpPr/>
          <p:nvPr/>
        </p:nvSpPr>
        <p:spPr>
          <a:xfrm>
            <a:off x="9525000" y="5099722"/>
            <a:ext cx="676656" cy="6126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764FB5-F720-7EAF-690E-833E0DC743E1}"/>
              </a:ext>
              <a:ext uri="{C183D7F6-B498-43B3-948B-1728B52AA6E4}">
                <adec:decorative xmlns:adec="http://schemas.microsoft.com/office/drawing/2017/decorative" val="1"/>
              </a:ext>
            </a:extLst>
          </p:cNvPr>
          <p:cNvSpPr txBox="1"/>
          <p:nvPr/>
        </p:nvSpPr>
        <p:spPr>
          <a:xfrm>
            <a:off x="9525000" y="2169367"/>
            <a:ext cx="342900" cy="1015663"/>
          </a:xfrm>
          <a:prstGeom prst="rect">
            <a:avLst/>
          </a:prstGeom>
          <a:noFill/>
        </p:spPr>
        <p:txBody>
          <a:bodyPr wrap="square">
            <a:spAutoFit/>
          </a:bodyPr>
          <a:lstStyle/>
          <a:p>
            <a:r>
              <a:rPr lang="en-US" sz="6000" b="0" i="0" dirty="0">
                <a:solidFill>
                  <a:srgbClr val="000000"/>
                </a:solidFill>
                <a:effectLst/>
                <a:latin typeface="arial" panose="020B0604020202020204" pitchFamily="34" charset="0"/>
              </a:rPr>
              <a:t>✓</a:t>
            </a:r>
            <a:endParaRPr lang="en-US" sz="6000" dirty="0"/>
          </a:p>
        </p:txBody>
      </p:sp>
      <p:sp>
        <p:nvSpPr>
          <p:cNvPr id="15" name="TextBox 14">
            <a:extLst>
              <a:ext uri="{FF2B5EF4-FFF2-40B4-BE49-F238E27FC236}">
                <a16:creationId xmlns:a16="http://schemas.microsoft.com/office/drawing/2014/main" id="{EE67206F-27E3-C353-78A0-67D736894E75}"/>
              </a:ext>
              <a:ext uri="{C183D7F6-B498-43B3-948B-1728B52AA6E4}">
                <adec:decorative xmlns:adec="http://schemas.microsoft.com/office/drawing/2017/decorative" val="1"/>
              </a:ext>
            </a:extLst>
          </p:cNvPr>
          <p:cNvSpPr txBox="1"/>
          <p:nvPr/>
        </p:nvSpPr>
        <p:spPr>
          <a:xfrm>
            <a:off x="9525000" y="3485759"/>
            <a:ext cx="342900" cy="1015663"/>
          </a:xfrm>
          <a:prstGeom prst="rect">
            <a:avLst/>
          </a:prstGeom>
          <a:noFill/>
        </p:spPr>
        <p:txBody>
          <a:bodyPr wrap="square">
            <a:spAutoFit/>
          </a:bodyPr>
          <a:lstStyle/>
          <a:p>
            <a:r>
              <a:rPr lang="en-US" sz="6000" b="0" i="0" dirty="0">
                <a:solidFill>
                  <a:srgbClr val="000000"/>
                </a:solidFill>
                <a:effectLst/>
                <a:latin typeface="arial" panose="020B0604020202020204" pitchFamily="34" charset="0"/>
              </a:rPr>
              <a:t>✓</a:t>
            </a:r>
            <a:endParaRPr lang="en-US" sz="6000" dirty="0"/>
          </a:p>
        </p:txBody>
      </p:sp>
      <p:sp>
        <p:nvSpPr>
          <p:cNvPr id="16" name="TextBox 15">
            <a:extLst>
              <a:ext uri="{FF2B5EF4-FFF2-40B4-BE49-F238E27FC236}">
                <a16:creationId xmlns:a16="http://schemas.microsoft.com/office/drawing/2014/main" id="{40488907-D500-1671-C8E1-9382C5661230}"/>
              </a:ext>
              <a:ext uri="{C183D7F6-B498-43B3-948B-1728B52AA6E4}">
                <adec:decorative xmlns:adec="http://schemas.microsoft.com/office/drawing/2017/decorative" val="1"/>
              </a:ext>
            </a:extLst>
          </p:cNvPr>
          <p:cNvSpPr txBox="1"/>
          <p:nvPr/>
        </p:nvSpPr>
        <p:spPr>
          <a:xfrm>
            <a:off x="9525000" y="4741744"/>
            <a:ext cx="342900" cy="1015663"/>
          </a:xfrm>
          <a:prstGeom prst="rect">
            <a:avLst/>
          </a:prstGeom>
          <a:noFill/>
        </p:spPr>
        <p:txBody>
          <a:bodyPr wrap="square">
            <a:spAutoFit/>
          </a:bodyPr>
          <a:lstStyle/>
          <a:p>
            <a:r>
              <a:rPr lang="en-US" sz="6000" b="0" i="0">
                <a:solidFill>
                  <a:srgbClr val="000000"/>
                </a:solidFill>
                <a:effectLst/>
                <a:latin typeface="arial" panose="020B0604020202020204" pitchFamily="34" charset="0"/>
              </a:rPr>
              <a:t>✓</a:t>
            </a:r>
            <a:endParaRPr lang="en-US" sz="6000"/>
          </a:p>
        </p:txBody>
      </p:sp>
      <p:sp>
        <p:nvSpPr>
          <p:cNvPr id="17" name="TextBox 16">
            <a:extLst>
              <a:ext uri="{FF2B5EF4-FFF2-40B4-BE49-F238E27FC236}">
                <a16:creationId xmlns:a16="http://schemas.microsoft.com/office/drawing/2014/main" id="{65CD06B9-52A9-50F9-1CE7-731262EB4D41}"/>
              </a:ext>
            </a:extLst>
          </p:cNvPr>
          <p:cNvSpPr txBox="1"/>
          <p:nvPr/>
        </p:nvSpPr>
        <p:spPr>
          <a:xfrm>
            <a:off x="548640" y="1793470"/>
            <a:ext cx="10805160" cy="646331"/>
          </a:xfrm>
          <a:prstGeom prst="rect">
            <a:avLst/>
          </a:prstGeom>
          <a:noFill/>
        </p:spPr>
        <p:txBody>
          <a:bodyPr wrap="square" rtlCol="0">
            <a:spAutoFit/>
          </a:bodyPr>
          <a:lstStyle/>
          <a:p>
            <a:r>
              <a:rPr lang="en-US">
                <a:latin typeface="Arial"/>
                <a:cs typeface="Arial"/>
              </a:rPr>
              <a:t>After this Community of Practice event, participants will: </a:t>
            </a:r>
          </a:p>
          <a:p>
            <a:endParaRPr lang="en-US"/>
          </a:p>
        </p:txBody>
      </p:sp>
      <p:sp>
        <p:nvSpPr>
          <p:cNvPr id="18" name="TextBox 17">
            <a:extLst>
              <a:ext uri="{FF2B5EF4-FFF2-40B4-BE49-F238E27FC236}">
                <a16:creationId xmlns:a16="http://schemas.microsoft.com/office/drawing/2014/main" id="{5BCB39A4-E5DC-BC28-2912-450D8837E5AD}"/>
              </a:ext>
            </a:extLst>
          </p:cNvPr>
          <p:cNvSpPr txBox="1"/>
          <p:nvPr/>
        </p:nvSpPr>
        <p:spPr>
          <a:xfrm>
            <a:off x="3075677" y="2377886"/>
            <a:ext cx="6350507" cy="1200329"/>
          </a:xfrm>
          <a:prstGeom prst="rect">
            <a:avLst/>
          </a:prstGeom>
          <a:noFill/>
        </p:spPr>
        <p:txBody>
          <a:bodyPr wrap="square" rtlCol="0">
            <a:spAutoFit/>
          </a:bodyPr>
          <a:lstStyle/>
          <a:p>
            <a:r>
              <a:rPr lang="en-US" dirty="0">
                <a:latin typeface="Arial"/>
                <a:cs typeface="Arial"/>
              </a:rPr>
              <a:t>Understand the data fields and formatting requirements in the OMB-approved Operational Report Workbook (ORW) template</a:t>
            </a:r>
            <a:endParaRPr lang="en-US" dirty="0"/>
          </a:p>
          <a:p>
            <a:endParaRPr lang="en-US" dirty="0"/>
          </a:p>
        </p:txBody>
      </p:sp>
      <p:sp>
        <p:nvSpPr>
          <p:cNvPr id="19" name="TextBox 18">
            <a:extLst>
              <a:ext uri="{FF2B5EF4-FFF2-40B4-BE49-F238E27FC236}">
                <a16:creationId xmlns:a16="http://schemas.microsoft.com/office/drawing/2014/main" id="{408DAC27-F5F6-BACF-9477-AD8FC6DB79DB}"/>
              </a:ext>
            </a:extLst>
          </p:cNvPr>
          <p:cNvSpPr txBox="1"/>
          <p:nvPr/>
        </p:nvSpPr>
        <p:spPr>
          <a:xfrm>
            <a:off x="3101340" y="3693421"/>
            <a:ext cx="608076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Be knowledgeable about the outcomes and metric data reporting required for MES IT systems to remain eligible for enhanced federal funding for M&amp;O </a:t>
            </a:r>
          </a:p>
        </p:txBody>
      </p:sp>
      <p:sp>
        <p:nvSpPr>
          <p:cNvPr id="20" name="TextBox 19">
            <a:extLst>
              <a:ext uri="{FF2B5EF4-FFF2-40B4-BE49-F238E27FC236}">
                <a16:creationId xmlns:a16="http://schemas.microsoft.com/office/drawing/2014/main" id="{AC5FA8A4-49F5-1C87-DF28-652A28B8A5B8}"/>
              </a:ext>
            </a:extLst>
          </p:cNvPr>
          <p:cNvSpPr txBox="1"/>
          <p:nvPr/>
        </p:nvSpPr>
        <p:spPr>
          <a:xfrm>
            <a:off x="3103574" y="5099722"/>
            <a:ext cx="6094579" cy="646331"/>
          </a:xfrm>
          <a:prstGeom prst="rect">
            <a:avLst/>
          </a:prstGeom>
          <a:noFill/>
        </p:spPr>
        <p:txBody>
          <a:bodyPr wrap="square" lIns="91440" tIns="45720" rIns="91440" bIns="45720" rtlCol="0" anchor="t">
            <a:spAutoFit/>
          </a:bodyPr>
          <a:lstStyle/>
          <a:p>
            <a:r>
              <a:rPr lang="en-US" dirty="0">
                <a:latin typeface="Arial"/>
                <a:cs typeface="Arial"/>
              </a:rPr>
              <a:t>Be prepared to adopt and adapt to the new ORW template for operational reporting no later than July 01, 2026</a:t>
            </a:r>
            <a:endParaRPr lang="en-US" dirty="0"/>
          </a:p>
        </p:txBody>
      </p:sp>
      <p:pic>
        <p:nvPicPr>
          <p:cNvPr id="22" name="Graphic 21">
            <a:extLst>
              <a:ext uri="{FF2B5EF4-FFF2-40B4-BE49-F238E27FC236}">
                <a16:creationId xmlns:a16="http://schemas.microsoft.com/office/drawing/2014/main" id="{07B3AA3D-A4B6-995E-C878-788551C5FE7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533144" y="3667715"/>
            <a:ext cx="914400" cy="914400"/>
          </a:xfrm>
          <a:prstGeom prst="rect">
            <a:avLst/>
          </a:prstGeom>
        </p:spPr>
      </p:pic>
      <p:pic>
        <p:nvPicPr>
          <p:cNvPr id="24" name="Graphic 23">
            <a:extLst>
              <a:ext uri="{FF2B5EF4-FFF2-40B4-BE49-F238E27FC236}">
                <a16:creationId xmlns:a16="http://schemas.microsoft.com/office/drawing/2014/main" id="{AB25F4EC-07D2-25EB-64F8-AE1274F2E72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533144" y="2321900"/>
            <a:ext cx="914400" cy="914400"/>
          </a:xfrm>
          <a:prstGeom prst="rect">
            <a:avLst/>
          </a:prstGeom>
        </p:spPr>
      </p:pic>
      <p:pic>
        <p:nvPicPr>
          <p:cNvPr id="26" name="Graphic 25">
            <a:extLst>
              <a:ext uri="{FF2B5EF4-FFF2-40B4-BE49-F238E27FC236}">
                <a16:creationId xmlns:a16="http://schemas.microsoft.com/office/drawing/2014/main" id="{2631F25B-7FBA-3E1B-7B63-E30D35D101E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533144" y="4948846"/>
            <a:ext cx="914400" cy="914400"/>
          </a:xfrm>
          <a:prstGeom prst="rect">
            <a:avLst/>
          </a:prstGeom>
        </p:spPr>
      </p:pic>
      <p:sp>
        <p:nvSpPr>
          <p:cNvPr id="6" name="Slide Number Placeholder 5">
            <a:extLst>
              <a:ext uri="{FF2B5EF4-FFF2-40B4-BE49-F238E27FC236}">
                <a16:creationId xmlns:a16="http://schemas.microsoft.com/office/drawing/2014/main" id="{530D60A4-1666-CF5A-CE5F-1AD6CE50F96E}"/>
              </a:ext>
            </a:extLst>
          </p:cNvPr>
          <p:cNvSpPr>
            <a:spLocks noGrp="1"/>
          </p:cNvSpPr>
          <p:nvPr>
            <p:ph type="sldNum" sz="quarter" idx="12"/>
          </p:nvPr>
        </p:nvSpPr>
        <p:spPr/>
        <p:txBody>
          <a:bodyPr/>
          <a:lstStyle/>
          <a:p>
            <a:fld id="{200CA8EA-3E88-1E47-9B86-CBF89577D921}" type="slidenum">
              <a:rPr lang="en-US" smtClean="0"/>
              <a:t>3</a:t>
            </a:fld>
            <a:endParaRPr lang="en-US"/>
          </a:p>
        </p:txBody>
      </p:sp>
    </p:spTree>
    <p:extLst>
      <p:ext uri="{BB962C8B-B14F-4D97-AF65-F5344CB8AC3E}">
        <p14:creationId xmlns:p14="http://schemas.microsoft.com/office/powerpoint/2010/main" val="180159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51CEA-0E20-5211-0455-5D16D7C3DF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ADF79-A966-E760-4EF4-B824CD05D308}"/>
              </a:ext>
            </a:extLst>
          </p:cNvPr>
          <p:cNvSpPr>
            <a:spLocks noGrp="1"/>
          </p:cNvSpPr>
          <p:nvPr>
            <p:ph type="title"/>
          </p:nvPr>
        </p:nvSpPr>
        <p:spPr>
          <a:xfrm>
            <a:off x="621933" y="185333"/>
            <a:ext cx="11938571" cy="1272612"/>
          </a:xfrm>
        </p:spPr>
        <p:txBody>
          <a:bodyPr>
            <a:noAutofit/>
          </a:bodyPr>
          <a:lstStyle/>
          <a:p>
            <a:pPr>
              <a:lnSpc>
                <a:spcPct val="100000"/>
              </a:lnSpc>
            </a:pPr>
            <a:r>
              <a:rPr lang="en-US" sz="3200" b="1" i="0" u="none" strike="noStrike">
                <a:effectLst/>
                <a:latin typeface="Arial"/>
                <a:cs typeface="Arial"/>
              </a:rPr>
              <a:t>Regulatory Requirements for </a:t>
            </a:r>
            <a:r>
              <a:rPr lang="en-US" sz="3200">
                <a:latin typeface="Arial"/>
                <a:cs typeface="Arial"/>
              </a:rPr>
              <a:t>Operational Reporting</a:t>
            </a:r>
            <a:endParaRPr lang="en-US" sz="3200"/>
          </a:p>
        </p:txBody>
      </p:sp>
      <p:sp>
        <p:nvSpPr>
          <p:cNvPr id="16" name="Rectangle 15">
            <a:extLst>
              <a:ext uri="{FF2B5EF4-FFF2-40B4-BE49-F238E27FC236}">
                <a16:creationId xmlns:a16="http://schemas.microsoft.com/office/drawing/2014/main" id="{C1A8BE8B-35E5-C6B4-53B8-D395608F6E2C}"/>
              </a:ext>
              <a:ext uri="{C183D7F6-B498-43B3-948B-1728B52AA6E4}">
                <adec:decorative xmlns:adec="http://schemas.microsoft.com/office/drawing/2017/decorative" val="1"/>
              </a:ext>
            </a:extLst>
          </p:cNvPr>
          <p:cNvSpPr/>
          <p:nvPr/>
        </p:nvSpPr>
        <p:spPr>
          <a:xfrm>
            <a:off x="336233" y="1924908"/>
            <a:ext cx="4852987" cy="4362470"/>
          </a:xfrm>
          <a:prstGeom prst="rect">
            <a:avLst/>
          </a:prstGeom>
          <a:solidFill>
            <a:srgbClr val="B9DDFF"/>
          </a:solidFill>
          <a:ln>
            <a:solidFill>
              <a:srgbClr val="084A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D552243-7682-5CB3-91CD-AFBA2CA7CDEE}"/>
              </a:ext>
            </a:extLst>
          </p:cNvPr>
          <p:cNvSpPr txBox="1"/>
          <p:nvPr/>
        </p:nvSpPr>
        <p:spPr>
          <a:xfrm>
            <a:off x="443821" y="1999193"/>
            <a:ext cx="4745399" cy="4755148"/>
          </a:xfrm>
          <a:prstGeom prst="rect">
            <a:avLst/>
          </a:prstGeom>
          <a:noFill/>
        </p:spPr>
        <p:txBody>
          <a:bodyPr wrap="square" lIns="91440" tIns="45720" rIns="91440" bIns="45720" anchor="t">
            <a:spAutoFit/>
          </a:bodyPr>
          <a:lstStyle/>
          <a:p>
            <a:pPr marL="0" indent="0" algn="ctr">
              <a:spcAft>
                <a:spcPts val="1200"/>
              </a:spcAft>
              <a:buNone/>
            </a:pPr>
            <a:r>
              <a:rPr lang="en-US" sz="2200" b="1" dirty="0">
                <a:solidFill>
                  <a:srgbClr val="004A9C"/>
                </a:solidFill>
                <a:latin typeface="Arial"/>
                <a:cs typeface="Arial"/>
              </a:rPr>
              <a:t>Summary</a:t>
            </a:r>
          </a:p>
          <a:p>
            <a:r>
              <a:rPr lang="en-US" sz="1900" dirty="0">
                <a:latin typeface="Arial"/>
                <a:cs typeface="Arial"/>
              </a:rPr>
              <a:t>To be eligible to receive enhanced federal matching for MES expenditures:</a:t>
            </a:r>
          </a:p>
          <a:p>
            <a:endParaRPr lang="en-US" sz="1400" dirty="0">
              <a:latin typeface="Arial"/>
              <a:cs typeface="Arial"/>
            </a:endParaRPr>
          </a:p>
          <a:p>
            <a:pPr marL="285750" indent="-285750">
              <a:buFont typeface="Wingdings,Sans-Serif"/>
              <a:buChar char="§"/>
            </a:pPr>
            <a:r>
              <a:rPr lang="en-US" sz="1900" dirty="0">
                <a:latin typeface="Arial"/>
                <a:cs typeface="Arial"/>
              </a:rPr>
              <a:t>States must produce data, reports, and performance information from their MES modules</a:t>
            </a:r>
          </a:p>
          <a:p>
            <a:endParaRPr lang="en-US" sz="1200" dirty="0">
              <a:latin typeface="Arial"/>
              <a:cs typeface="Arial"/>
            </a:endParaRPr>
          </a:p>
          <a:p>
            <a:pPr marL="285750" indent="-285750">
              <a:buFont typeface="Wingdings,Sans-Serif"/>
              <a:buChar char="§"/>
            </a:pPr>
            <a:r>
              <a:rPr lang="en-US" sz="1900" dirty="0">
                <a:latin typeface="Arial"/>
                <a:cs typeface="Arial"/>
              </a:rPr>
              <a:t>The data produced must support evaluation and continuous improvement of business operations</a:t>
            </a:r>
          </a:p>
          <a:p>
            <a:endParaRPr lang="en-US" sz="1200" dirty="0">
              <a:latin typeface="Arial"/>
              <a:cs typeface="Arial"/>
            </a:endParaRPr>
          </a:p>
          <a:p>
            <a:pPr marL="285750" indent="-285750">
              <a:buFont typeface="Wingdings,Sans-Serif"/>
              <a:buChar char="§"/>
            </a:pPr>
            <a:r>
              <a:rPr lang="en-US" sz="1900" dirty="0">
                <a:latin typeface="Arial"/>
                <a:cs typeface="Arial"/>
              </a:rPr>
              <a:t>The information must promote transparency and accountability</a:t>
            </a:r>
          </a:p>
          <a:p>
            <a:pPr marL="0" indent="0">
              <a:buNone/>
            </a:pPr>
            <a:endParaRPr lang="en-US"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E4113A2-784F-CC3A-AEAE-40A8D2BB50BB}"/>
              </a:ext>
              <a:ext uri="{C183D7F6-B498-43B3-948B-1728B52AA6E4}">
                <adec:decorative xmlns:adec="http://schemas.microsoft.com/office/drawing/2017/decorative" val="1"/>
              </a:ext>
            </a:extLst>
          </p:cNvPr>
          <p:cNvSpPr/>
          <p:nvPr/>
        </p:nvSpPr>
        <p:spPr>
          <a:xfrm>
            <a:off x="5394960" y="1924908"/>
            <a:ext cx="6460807" cy="4362469"/>
          </a:xfrm>
          <a:prstGeom prst="rect">
            <a:avLst/>
          </a:prstGeom>
          <a:solidFill>
            <a:srgbClr val="DDDDDD"/>
          </a:solidFill>
          <a:ln>
            <a:solidFill>
              <a:srgbClr val="084A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8E52E0-B505-A33B-E3A1-EB645526012F}"/>
              </a:ext>
            </a:extLst>
          </p:cNvPr>
          <p:cNvSpPr txBox="1"/>
          <p:nvPr/>
        </p:nvSpPr>
        <p:spPr>
          <a:xfrm>
            <a:off x="5520690" y="1999193"/>
            <a:ext cx="6289357" cy="4139595"/>
          </a:xfrm>
          <a:prstGeom prst="rect">
            <a:avLst/>
          </a:prstGeom>
          <a:noFill/>
        </p:spPr>
        <p:txBody>
          <a:bodyPr wrap="square" rtlCol="0">
            <a:spAutoFit/>
          </a:bodyPr>
          <a:lstStyle/>
          <a:p>
            <a:pPr algn="ctr">
              <a:spcAft>
                <a:spcPts val="1200"/>
              </a:spcAft>
            </a:pPr>
            <a:r>
              <a:rPr lang="en-US" sz="2200" b="1">
                <a:solidFill>
                  <a:schemeClr val="tx1"/>
                </a:solidFill>
                <a:latin typeface="Arial" panose="020B0604020202020204" pitchFamily="34" charset="0"/>
                <a:cs typeface="Arial" panose="020B0604020202020204" pitchFamily="34" charset="0"/>
              </a:rPr>
              <a:t>Policy References</a:t>
            </a:r>
          </a:p>
          <a:p>
            <a:pPr>
              <a:spcAft>
                <a:spcPts val="600"/>
              </a:spcAft>
            </a:pPr>
            <a:r>
              <a:rPr lang="en-US" sz="1800" b="1">
                <a:solidFill>
                  <a:schemeClr val="tx1"/>
                </a:solidFill>
                <a:latin typeface="Arial" panose="020B0604020202020204" pitchFamily="34" charset="0"/>
                <a:cs typeface="Arial" panose="020B0604020202020204" pitchFamily="34" charset="0"/>
              </a:rPr>
              <a:t>42 C.F.R. §433.112(b)(15): </a:t>
            </a:r>
            <a:r>
              <a:rPr lang="en-US" sz="1800">
                <a:solidFill>
                  <a:schemeClr val="tx1"/>
                </a:solidFill>
                <a:latin typeface="Arial" panose="020B0604020202020204" pitchFamily="34" charset="0"/>
                <a:cs typeface="Arial" panose="020B0604020202020204" pitchFamily="34" charset="0"/>
              </a:rPr>
              <a:t>Produce transaction data, reports, and performance information that would contribute to program evaluation, continuous improvement in business operations, and transparency and accountability.</a:t>
            </a:r>
          </a:p>
          <a:p>
            <a:pPr>
              <a:spcAft>
                <a:spcPts val="600"/>
              </a:spcAft>
            </a:pPr>
            <a:r>
              <a:rPr lang="en-US" sz="1800" b="1">
                <a:solidFill>
                  <a:schemeClr val="tx1"/>
                </a:solidFill>
                <a:latin typeface="Arial" panose="020B0604020202020204" pitchFamily="34" charset="0"/>
                <a:cs typeface="Arial" panose="020B0604020202020204" pitchFamily="34" charset="0"/>
              </a:rPr>
              <a:t>42 C.F.R. §433.116(b): </a:t>
            </a:r>
            <a:r>
              <a:rPr lang="en-US" sz="1800">
                <a:solidFill>
                  <a:schemeClr val="tx1"/>
                </a:solidFill>
                <a:latin typeface="Arial" panose="020B0604020202020204" pitchFamily="34" charset="0"/>
                <a:cs typeface="Arial" panose="020B0604020202020204" pitchFamily="34" charset="0"/>
              </a:rPr>
              <a:t>CMS will approve enhanced FFP for system operations if the conditions specified in paragraphs (c) through (i) of this section are met.</a:t>
            </a:r>
          </a:p>
          <a:p>
            <a:pPr>
              <a:spcAft>
                <a:spcPts val="600"/>
              </a:spcAft>
            </a:pPr>
            <a:r>
              <a:rPr lang="en-US" sz="1800" b="1">
                <a:solidFill>
                  <a:schemeClr val="tx1"/>
                </a:solidFill>
                <a:latin typeface="Arial" panose="020B0604020202020204" pitchFamily="34" charset="0"/>
                <a:cs typeface="Arial" panose="020B0604020202020204" pitchFamily="34" charset="0"/>
              </a:rPr>
              <a:t>42 C.F.R. §433.112(c): </a:t>
            </a:r>
            <a:r>
              <a:rPr lang="en-US" sz="1800">
                <a:solidFill>
                  <a:schemeClr val="tx1"/>
                </a:solidFill>
                <a:latin typeface="Arial" panose="020B0604020202020204" pitchFamily="34" charset="0"/>
                <a:cs typeface="Arial" panose="020B0604020202020204" pitchFamily="34" charset="0"/>
              </a:rPr>
              <a:t>The conditions of §433.112(b)(1) through (22) must be met at the time of approval.</a:t>
            </a:r>
          </a:p>
          <a:p>
            <a:pPr>
              <a:spcAft>
                <a:spcPts val="600"/>
              </a:spcAft>
            </a:pPr>
            <a:r>
              <a:rPr lang="en-US" sz="1800" b="1">
                <a:solidFill>
                  <a:schemeClr val="tx1"/>
                </a:solidFill>
                <a:latin typeface="Arial" panose="020B0604020202020204" pitchFamily="34" charset="0"/>
                <a:cs typeface="Arial" panose="020B0604020202020204" pitchFamily="34" charset="0"/>
              </a:rPr>
              <a:t>42 C.F.R. §433.116(i): </a:t>
            </a:r>
            <a:r>
              <a:rPr lang="en-US" sz="1800">
                <a:solidFill>
                  <a:schemeClr val="tx1"/>
                </a:solidFill>
                <a:latin typeface="Arial" panose="020B0604020202020204" pitchFamily="34" charset="0"/>
                <a:cs typeface="Arial" panose="020B0604020202020204" pitchFamily="34" charset="0"/>
              </a:rPr>
              <a:t>The standards and conditions of §433.116(b)-(j) including conditions of </a:t>
            </a:r>
            <a:r>
              <a:rPr lang="en-US" sz="1800">
                <a:solidFill>
                  <a:schemeClr val="tx1"/>
                </a:solidFill>
                <a:latin typeface="Arial" panose="020B0604020202020204" pitchFamily="34" charset="0"/>
                <a:ea typeface="+mn-lt"/>
                <a:cs typeface="Arial" panose="020B0604020202020204" pitchFamily="34" charset="0"/>
              </a:rPr>
              <a:t>§433.112(b)(1) through (22)</a:t>
            </a:r>
            <a:r>
              <a:rPr lang="en-US" sz="1800">
                <a:solidFill>
                  <a:schemeClr val="tx1"/>
                </a:solidFill>
                <a:latin typeface="Arial" panose="020B0604020202020204" pitchFamily="34" charset="0"/>
                <a:cs typeface="Arial" panose="020B0604020202020204" pitchFamily="34" charset="0"/>
              </a:rPr>
              <a:t> of this subpart must be met.</a:t>
            </a: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ECE11E0-599B-AC43-E6FD-6B458E5EB5BD}"/>
              </a:ext>
            </a:extLst>
          </p:cNvPr>
          <p:cNvSpPr>
            <a:spLocks noGrp="1"/>
          </p:cNvSpPr>
          <p:nvPr>
            <p:ph type="sldNum" sz="quarter" idx="12"/>
          </p:nvPr>
        </p:nvSpPr>
        <p:spPr/>
        <p:txBody>
          <a:bodyPr/>
          <a:lstStyle/>
          <a:p>
            <a:fld id="{200CA8EA-3E88-1E47-9B86-CBF89577D921}" type="slidenum">
              <a:rPr lang="en-US" smtClean="0"/>
              <a:t>4</a:t>
            </a:fld>
            <a:endParaRPr lang="en-US"/>
          </a:p>
        </p:txBody>
      </p:sp>
    </p:spTree>
    <p:extLst>
      <p:ext uri="{BB962C8B-B14F-4D97-AF65-F5344CB8AC3E}">
        <p14:creationId xmlns:p14="http://schemas.microsoft.com/office/powerpoint/2010/main" val="19792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C5442-A06E-2DF9-E621-80B356AE584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ACF0820-869D-C766-F289-A782D4FD2D36}"/>
              </a:ext>
            </a:extLst>
          </p:cNvPr>
          <p:cNvSpPr txBox="1">
            <a:spLocks noGrp="1"/>
          </p:cNvSpPr>
          <p:nvPr>
            <p:ph type="title" idx="4294967295"/>
          </p:nvPr>
        </p:nvSpPr>
        <p:spPr>
          <a:xfrm>
            <a:off x="387223" y="191444"/>
            <a:ext cx="11417554" cy="125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Operational Report Workbook (ORW) Template Overview</a:t>
            </a:r>
          </a:p>
        </p:txBody>
      </p:sp>
      <p:sp>
        <p:nvSpPr>
          <p:cNvPr id="6" name="Text Placeholder 3">
            <a:extLst>
              <a:ext uri="{FF2B5EF4-FFF2-40B4-BE49-F238E27FC236}">
                <a16:creationId xmlns:a16="http://schemas.microsoft.com/office/drawing/2014/main" id="{6068424D-57DB-3618-F60D-FBBE24F4D24B}"/>
              </a:ext>
            </a:extLst>
          </p:cNvPr>
          <p:cNvSpPr txBox="1">
            <a:spLocks/>
          </p:cNvSpPr>
          <p:nvPr/>
        </p:nvSpPr>
        <p:spPr>
          <a:xfrm>
            <a:off x="641096" y="1785120"/>
            <a:ext cx="10834624" cy="3753023"/>
          </a:xfrm>
          <a:prstGeom prst="rect">
            <a:avLst/>
          </a:prstGeom>
        </p:spPr>
        <p:txBody>
          <a:bodyPr vert="horz" lIns="182880" tIns="45720" rIns="91440" bIns="45720" rtlCol="0" anchor="t">
            <a:normAutofit lnSpcReduction="100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0" lang="en-US" sz="2800" b="0"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kumimoji="0" lang="en-US" sz="2400" b="0"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kumimoji="0" lang="en-US" sz="2400" b="0"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kumimoji="0" lang="en-US" sz="2000" b="0" i="0" u="none" strike="noStrike" kern="1200" cap="none" spc="0" normalizeH="0" baseline="0">
                <a:ln>
                  <a:noFill/>
                </a:ln>
                <a:solidFill>
                  <a:sysClr val="windowText" lastClr="000000"/>
                </a:solidFill>
                <a:effectLst/>
                <a:uLnTx/>
                <a:uFillTx/>
                <a:latin typeface="Arial" panose="020B0604020202020204" pitchFamily="34" charset="0"/>
                <a:ea typeface="+mn-ea"/>
                <a:cs typeface="Arial" panose="020B0604020202020204" pitchFamily="34" charset="0"/>
              </a:defRPr>
            </a:lvl4pPr>
            <a:lvl5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sz="2000" dirty="0">
                <a:latin typeface="Arial"/>
                <a:cs typeface="Arial"/>
              </a:rPr>
              <a:t>The Operational Report Workbook (ORW) is an OMB-approved Excel template to streamline state Operational Reporting of systems performance data</a:t>
            </a:r>
            <a:r>
              <a:rPr lang="en-US" sz="1900" dirty="0">
                <a:latin typeface="Arial"/>
                <a:cs typeface="Arial"/>
              </a:rPr>
              <a:t> [</a:t>
            </a:r>
            <a:r>
              <a:rPr lang="en-US" sz="1900" dirty="0">
                <a:latin typeface="Arial"/>
                <a:cs typeface="Arial"/>
                <a:hlinkClick r:id="rId3"/>
              </a:rPr>
              <a:t>SHO #25-003</a:t>
            </a:r>
            <a:r>
              <a:rPr lang="en-US" sz="1900" dirty="0">
                <a:latin typeface="Arial"/>
                <a:cs typeface="Arial"/>
              </a:rPr>
              <a:t>]</a:t>
            </a:r>
          </a:p>
          <a:p>
            <a:pPr lvl="1">
              <a:spcAft>
                <a:spcPts val="600"/>
              </a:spcAft>
              <a:buFont typeface="Wingdings" panose="05000000000000000000" pitchFamily="2" charset="2"/>
              <a:buChar char="§"/>
            </a:pPr>
            <a:r>
              <a:rPr lang="en-US" sz="2000" b="1" dirty="0">
                <a:latin typeface="Arial"/>
                <a:cs typeface="Arial"/>
              </a:rPr>
              <a:t>Captures key data elements</a:t>
            </a:r>
            <a:r>
              <a:rPr lang="en-US" sz="1800" dirty="0">
                <a:latin typeface="Arial"/>
                <a:cs typeface="Arial"/>
              </a:rPr>
              <a:t>: Collects required state data (e.g., Outcomes, Metric IDs, Metric Definitions, Metric Values, etc.)</a:t>
            </a:r>
          </a:p>
          <a:p>
            <a:pPr lvl="1">
              <a:spcAft>
                <a:spcPts val="600"/>
              </a:spcAft>
              <a:buFont typeface="Wingdings" panose="05000000000000000000" pitchFamily="2" charset="2"/>
              <a:buChar char="§"/>
            </a:pPr>
            <a:r>
              <a:rPr lang="en-US" sz="2000" b="1" dirty="0">
                <a:latin typeface="Arial"/>
                <a:cs typeface="Arial"/>
              </a:rPr>
              <a:t>Structures data submission</a:t>
            </a:r>
            <a:r>
              <a:rPr lang="en-US" sz="2000" dirty="0">
                <a:latin typeface="Arial"/>
                <a:cs typeface="Arial"/>
              </a:rPr>
              <a:t>: </a:t>
            </a:r>
            <a:r>
              <a:rPr lang="en-US" sz="1800" dirty="0">
                <a:latin typeface="Arial"/>
                <a:cs typeface="Arial"/>
              </a:rPr>
              <a:t>Provides a consistent format for metric and data submission (including dropdowns for certain fields and “recall” of Metric IDs for ease and accuracy of reporting)</a:t>
            </a:r>
          </a:p>
          <a:p>
            <a:pPr lvl="1">
              <a:spcAft>
                <a:spcPts val="600"/>
              </a:spcAft>
              <a:buFont typeface="Wingdings" panose="05000000000000000000" pitchFamily="2" charset="2"/>
              <a:buChar char="§"/>
            </a:pPr>
            <a:r>
              <a:rPr lang="en-US" sz="2000" b="1" dirty="0">
                <a:latin typeface="Arial"/>
                <a:cs typeface="Arial"/>
              </a:rPr>
              <a:t>NEW “CMS Attestations” tab</a:t>
            </a:r>
            <a:r>
              <a:rPr lang="en-US" sz="1700" dirty="0">
                <a:latin typeface="Arial"/>
                <a:cs typeface="Arial"/>
              </a:rPr>
              <a:t>: </a:t>
            </a:r>
            <a:r>
              <a:rPr lang="en-US" sz="1800" dirty="0">
                <a:latin typeface="Arial"/>
                <a:cs typeface="Arial"/>
              </a:rPr>
              <a:t>Requires states to attest to CMS-required outcomes and conditions for enhanced funding as reported in each system's APD/OAPD and provide justification for those that are not applicable. </a:t>
            </a:r>
          </a:p>
          <a:p>
            <a:pPr lvl="1">
              <a:spcAft>
                <a:spcPts val="600"/>
              </a:spcAft>
              <a:buFont typeface="Wingdings" panose="05000000000000000000" pitchFamily="2" charset="2"/>
              <a:buChar char="§"/>
            </a:pPr>
            <a:r>
              <a:rPr lang="en-US" sz="2000" b="1" dirty="0">
                <a:latin typeface="Arial"/>
                <a:cs typeface="Arial"/>
              </a:rPr>
              <a:t>Required as of July 01, 2026</a:t>
            </a:r>
            <a:r>
              <a:rPr lang="en-US" sz="1800" b="1" dirty="0">
                <a:latin typeface="Arial"/>
                <a:cs typeface="Arial"/>
              </a:rPr>
              <a:t> </a:t>
            </a:r>
            <a:endParaRPr lang="en-US" sz="1800" dirty="0">
              <a:latin typeface="Arial"/>
              <a:cs typeface="Arial"/>
            </a:endParaRPr>
          </a:p>
          <a:p>
            <a:pPr marL="457200" lvl="1" indent="0">
              <a:buNone/>
            </a:pPr>
            <a:endParaRPr lang="en-US" sz="2300" dirty="0">
              <a:latin typeface="Arial"/>
              <a:cs typeface="Arial"/>
            </a:endParaRPr>
          </a:p>
          <a:p>
            <a:pPr marL="742950" indent="-285750">
              <a:buChar char="–"/>
            </a:pPr>
            <a:endParaRPr lang="en-US" sz="2000" dirty="0">
              <a:latin typeface="Arial"/>
              <a:cs typeface="Arial"/>
            </a:endParaRPr>
          </a:p>
          <a:p>
            <a:pPr marL="742950" indent="-285750">
              <a:buChar char="–"/>
            </a:pPr>
            <a:endParaRPr lang="en-US" sz="2700" dirty="0">
              <a:latin typeface="Arial"/>
              <a:cs typeface="Arial"/>
            </a:endParaRPr>
          </a:p>
          <a:p>
            <a:pPr marL="342265" indent="-342265">
              <a:spcAft>
                <a:spcPts val="600"/>
              </a:spcAft>
            </a:pPr>
            <a:endParaRPr lang="en-US" sz="1900" dirty="0">
              <a:latin typeface="Arial"/>
              <a:cs typeface="Arial"/>
            </a:endParaRPr>
          </a:p>
          <a:p>
            <a:pPr marL="457200" lvl="1" indent="0">
              <a:buFont typeface="Arial" pitchFamily="34" charset="0"/>
              <a:buNone/>
            </a:pPr>
            <a:endParaRPr lang="en-US" dirty="0"/>
          </a:p>
          <a:p>
            <a:pPr marL="0" indent="0">
              <a:buFont typeface="Arial" panose="020B0604020202020204" pitchFamily="34" charset="0"/>
              <a:buNone/>
            </a:pPr>
            <a:endParaRPr lang="en-US" sz="2000" dirty="0"/>
          </a:p>
          <a:p>
            <a:pPr marL="0" indent="0">
              <a:buFont typeface="Arial" panose="020B0604020202020204" pitchFamily="34" charset="0"/>
              <a:buNone/>
            </a:pPr>
            <a:endParaRPr lang="en-US" dirty="0"/>
          </a:p>
        </p:txBody>
      </p:sp>
      <p:sp>
        <p:nvSpPr>
          <p:cNvPr id="2" name="TextBox 1">
            <a:extLst>
              <a:ext uri="{FF2B5EF4-FFF2-40B4-BE49-F238E27FC236}">
                <a16:creationId xmlns:a16="http://schemas.microsoft.com/office/drawing/2014/main" id="{326BB523-F739-93B6-E7D1-0529CC5EBBC8}"/>
              </a:ext>
            </a:extLst>
          </p:cNvPr>
          <p:cNvSpPr txBox="1"/>
          <p:nvPr/>
        </p:nvSpPr>
        <p:spPr>
          <a:xfrm>
            <a:off x="977998" y="5582223"/>
            <a:ext cx="10372996" cy="707886"/>
          </a:xfrm>
          <a:prstGeom prst="rect">
            <a:avLst/>
          </a:prstGeom>
          <a:solidFill>
            <a:srgbClr val="DCE8F8"/>
          </a:solid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The ORW can be accessed via </a:t>
            </a:r>
            <a:r>
              <a:rPr lang="en-US" sz="2000" dirty="0">
                <a:latin typeface="Arial" panose="020B0604020202020204" pitchFamily="34" charset="0"/>
                <a:cs typeface="Arial" panose="020B0604020202020204" pitchFamily="34" charset="0"/>
                <a:hlinkClick r:id="rId4"/>
              </a:rPr>
              <a:t>Medicaid.gov </a:t>
            </a:r>
            <a:r>
              <a:rPr lang="en-US" sz="2000" dirty="0">
                <a:latin typeface="Arial" panose="020B0604020202020204" pitchFamily="34" charset="0"/>
                <a:cs typeface="Arial" panose="020B0604020202020204" pitchFamily="34" charset="0"/>
              </a:rPr>
              <a:t>and the </a:t>
            </a:r>
            <a:r>
              <a:rPr lang="en-US" sz="2000" dirty="0">
                <a:latin typeface="Arial" panose="020B0604020202020204" pitchFamily="34" charset="0"/>
                <a:cs typeface="Arial" panose="020B0604020202020204" pitchFamily="34" charset="0"/>
                <a:hlinkClick r:id="rId5"/>
              </a:rPr>
              <a:t>MES Certification Repository on GitHub</a:t>
            </a:r>
            <a:endParaRPr lang="en-US" sz="20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F7368DB-1ADC-D17E-4C2A-EFC97865D0F0}"/>
              </a:ext>
            </a:extLst>
          </p:cNvPr>
          <p:cNvSpPr>
            <a:spLocks noGrp="1"/>
          </p:cNvSpPr>
          <p:nvPr>
            <p:ph type="sldNum" sz="quarter" idx="12"/>
          </p:nvPr>
        </p:nvSpPr>
        <p:spPr/>
        <p:txBody>
          <a:bodyPr/>
          <a:lstStyle/>
          <a:p>
            <a:fld id="{200CA8EA-3E88-1E47-9B86-CBF89577D921}" type="slidenum">
              <a:rPr lang="en-US" smtClean="0"/>
              <a:t>5</a:t>
            </a:fld>
            <a:endParaRPr lang="en-US"/>
          </a:p>
        </p:txBody>
      </p:sp>
    </p:spTree>
    <p:extLst>
      <p:ext uri="{BB962C8B-B14F-4D97-AF65-F5344CB8AC3E}">
        <p14:creationId xmlns:p14="http://schemas.microsoft.com/office/powerpoint/2010/main" val="391698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397D0-9E8E-2758-8B61-92F04B0D31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ED210-DD88-7321-8600-033609DD14FD}"/>
              </a:ext>
            </a:extLst>
          </p:cNvPr>
          <p:cNvSpPr>
            <a:spLocks noGrp="1"/>
          </p:cNvSpPr>
          <p:nvPr>
            <p:ph type="title"/>
          </p:nvPr>
        </p:nvSpPr>
        <p:spPr>
          <a:xfrm>
            <a:off x="611009" y="134593"/>
            <a:ext cx="11111600" cy="1272612"/>
          </a:xfrm>
        </p:spPr>
        <p:txBody>
          <a:bodyPr>
            <a:noAutofit/>
          </a:bodyPr>
          <a:lstStyle/>
          <a:p>
            <a:pPr>
              <a:lnSpc>
                <a:spcPct val="100000"/>
              </a:lnSpc>
            </a:pPr>
            <a:r>
              <a:rPr lang="en-US" sz="3200" b="1" i="0" u="none" strike="noStrike">
                <a:effectLst/>
              </a:rPr>
              <a:t>Operational Report Workbook (ORW) Process Flow</a:t>
            </a:r>
            <a:endParaRPr lang="en-US" sz="3200"/>
          </a:p>
        </p:txBody>
      </p:sp>
      <p:sp>
        <p:nvSpPr>
          <p:cNvPr id="6" name="Slide Number Placeholder 5">
            <a:extLst>
              <a:ext uri="{FF2B5EF4-FFF2-40B4-BE49-F238E27FC236}">
                <a16:creationId xmlns:a16="http://schemas.microsoft.com/office/drawing/2014/main" id="{CEDDBB7B-18A4-EF18-743A-60A89CABF812}"/>
              </a:ext>
            </a:extLst>
          </p:cNvPr>
          <p:cNvSpPr>
            <a:spLocks noGrp="1"/>
          </p:cNvSpPr>
          <p:nvPr>
            <p:ph type="sldNum" sz="quarter" idx="12"/>
          </p:nvPr>
        </p:nvSpPr>
        <p:spPr/>
        <p:txBody>
          <a:bodyPr/>
          <a:lstStyle/>
          <a:p>
            <a:fld id="{200CA8EA-3E88-1E47-9B86-CBF89577D921}" type="slidenum">
              <a:rPr lang="en-US" smtClean="0"/>
              <a:t>6</a:t>
            </a:fld>
            <a:endParaRPr lang="en-US"/>
          </a:p>
        </p:txBody>
      </p:sp>
      <p:pic>
        <p:nvPicPr>
          <p:cNvPr id="1026" name="Picture 2">
            <a:extLst>
              <a:ext uri="{FF2B5EF4-FFF2-40B4-BE49-F238E27FC236}">
                <a16:creationId xmlns:a16="http://schemas.microsoft.com/office/drawing/2014/main" id="{EDF3C866-2C6E-32B4-E536-33649DE46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087" y="1723710"/>
            <a:ext cx="8483790" cy="469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93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FFED8-AAD4-DEE8-0290-5DB519C90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C1BABC-2BA0-9D50-105B-A3B62F40A22A}"/>
              </a:ext>
            </a:extLst>
          </p:cNvPr>
          <p:cNvSpPr>
            <a:spLocks noGrp="1"/>
          </p:cNvSpPr>
          <p:nvPr>
            <p:ph type="title"/>
          </p:nvPr>
        </p:nvSpPr>
        <p:spPr>
          <a:xfrm>
            <a:off x="611009" y="134593"/>
            <a:ext cx="11111600" cy="1272612"/>
          </a:xfrm>
        </p:spPr>
        <p:txBody>
          <a:bodyPr>
            <a:noAutofit/>
          </a:bodyPr>
          <a:lstStyle/>
          <a:p>
            <a:pPr>
              <a:lnSpc>
                <a:spcPct val="100000"/>
              </a:lnSpc>
            </a:pPr>
            <a:r>
              <a:rPr lang="en-US" sz="3200" b="1" i="0" u="none" strike="noStrike" dirty="0">
                <a:effectLst/>
              </a:rPr>
              <a:t>Operational Report Workbook Upload</a:t>
            </a:r>
            <a:endParaRPr lang="en-US" sz="3200" dirty="0"/>
          </a:p>
        </p:txBody>
      </p:sp>
      <p:sp>
        <p:nvSpPr>
          <p:cNvPr id="6" name="Slide Number Placeholder 5">
            <a:extLst>
              <a:ext uri="{FF2B5EF4-FFF2-40B4-BE49-F238E27FC236}">
                <a16:creationId xmlns:a16="http://schemas.microsoft.com/office/drawing/2014/main" id="{17123E01-CA86-69A9-B637-F11B27DC6B52}"/>
              </a:ext>
            </a:extLst>
          </p:cNvPr>
          <p:cNvSpPr>
            <a:spLocks noGrp="1"/>
          </p:cNvSpPr>
          <p:nvPr>
            <p:ph type="sldNum" sz="quarter" idx="12"/>
          </p:nvPr>
        </p:nvSpPr>
        <p:spPr/>
        <p:txBody>
          <a:bodyPr/>
          <a:lstStyle/>
          <a:p>
            <a:fld id="{200CA8EA-3E88-1E47-9B86-CBF89577D921}" type="slidenum">
              <a:rPr lang="en-US" smtClean="0"/>
              <a:t>7</a:t>
            </a:fld>
            <a:endParaRPr lang="en-US"/>
          </a:p>
        </p:txBody>
      </p:sp>
      <p:pic>
        <p:nvPicPr>
          <p:cNvPr id="7" name="Picture 6">
            <a:extLst>
              <a:ext uri="{FF2B5EF4-FFF2-40B4-BE49-F238E27FC236}">
                <a16:creationId xmlns:a16="http://schemas.microsoft.com/office/drawing/2014/main" id="{C6FC1BE9-594B-8960-FB8C-05F4C6463288}"/>
              </a:ext>
            </a:extLst>
          </p:cNvPr>
          <p:cNvPicPr>
            <a:picLocks noChangeAspect="1"/>
          </p:cNvPicPr>
          <p:nvPr/>
        </p:nvPicPr>
        <p:blipFill>
          <a:blip r:embed="rId3"/>
          <a:stretch>
            <a:fillRect/>
          </a:stretch>
        </p:blipFill>
        <p:spPr>
          <a:xfrm>
            <a:off x="476151" y="2619262"/>
            <a:ext cx="11220912" cy="2417687"/>
          </a:xfrm>
          <a:prstGeom prst="rect">
            <a:avLst/>
          </a:prstGeom>
        </p:spPr>
      </p:pic>
    </p:spTree>
    <p:extLst>
      <p:ext uri="{BB962C8B-B14F-4D97-AF65-F5344CB8AC3E}">
        <p14:creationId xmlns:p14="http://schemas.microsoft.com/office/powerpoint/2010/main" val="229822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321D4-69F4-16F7-F1DC-0B6C2F2644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92C49-0746-A3E4-30BA-5920324F9794}"/>
              </a:ext>
            </a:extLst>
          </p:cNvPr>
          <p:cNvSpPr txBox="1">
            <a:spLocks noGrp="1"/>
          </p:cNvSpPr>
          <p:nvPr>
            <p:ph type="title" idx="4294967295"/>
          </p:nvPr>
        </p:nvSpPr>
        <p:spPr>
          <a:xfrm>
            <a:off x="624368" y="543140"/>
            <a:ext cx="11938571" cy="865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ORW: Live Demo</a:t>
            </a:r>
          </a:p>
        </p:txBody>
      </p:sp>
      <p:sp>
        <p:nvSpPr>
          <p:cNvPr id="5" name="Content Placeholder 4">
            <a:extLst>
              <a:ext uri="{FF2B5EF4-FFF2-40B4-BE49-F238E27FC236}">
                <a16:creationId xmlns:a16="http://schemas.microsoft.com/office/drawing/2014/main" id="{A250BFDA-C165-67F9-E22C-9DDA61460DE4}"/>
              </a:ext>
            </a:extLst>
          </p:cNvPr>
          <p:cNvSpPr>
            <a:spLocks noGrp="1"/>
          </p:cNvSpPr>
          <p:nvPr>
            <p:ph idx="1"/>
          </p:nvPr>
        </p:nvSpPr>
        <p:spPr>
          <a:xfrm>
            <a:off x="838200" y="1825625"/>
            <a:ext cx="5424814" cy="4351338"/>
          </a:xfrm>
        </p:spPr>
        <p:txBody>
          <a:bodyPr>
            <a:normAutofit/>
          </a:bodyPr>
          <a:lstStyle/>
          <a:p>
            <a:pPr marL="0" indent="0">
              <a:lnSpc>
                <a:spcPct val="150000"/>
              </a:lnSpc>
              <a:buNone/>
            </a:pPr>
            <a:r>
              <a:rPr lang="en-US"/>
              <a:t>Highlights:</a:t>
            </a:r>
          </a:p>
          <a:p>
            <a:pPr lvl="1">
              <a:lnSpc>
                <a:spcPct val="150000"/>
              </a:lnSpc>
            </a:pPr>
            <a:r>
              <a:rPr lang="en-US" sz="2000"/>
              <a:t>New CMS “Attestations” tab</a:t>
            </a:r>
          </a:p>
          <a:p>
            <a:pPr lvl="1">
              <a:lnSpc>
                <a:spcPct val="150000"/>
              </a:lnSpc>
            </a:pPr>
            <a:r>
              <a:rPr lang="en-US" sz="2000"/>
              <a:t>Reporting the new CEF metric</a:t>
            </a:r>
          </a:p>
          <a:p>
            <a:pPr lvl="1">
              <a:lnSpc>
                <a:spcPct val="150000"/>
              </a:lnSpc>
            </a:pPr>
            <a:r>
              <a:rPr lang="en-US" sz="2000"/>
              <a:t>New data collection fields</a:t>
            </a:r>
          </a:p>
          <a:p>
            <a:pPr lvl="1">
              <a:lnSpc>
                <a:spcPct val="150000"/>
              </a:lnSpc>
            </a:pPr>
            <a:r>
              <a:rPr lang="en-US" sz="2000"/>
              <a:t>Error reduction measures</a:t>
            </a:r>
          </a:p>
          <a:p>
            <a:pPr lvl="2">
              <a:lnSpc>
                <a:spcPct val="150000"/>
              </a:lnSpc>
            </a:pPr>
            <a:r>
              <a:rPr lang="en-US" sz="1800"/>
              <a:t>Auto-populated drop downs</a:t>
            </a:r>
          </a:p>
          <a:p>
            <a:pPr lvl="2">
              <a:lnSpc>
                <a:spcPct val="150000"/>
              </a:lnSpc>
            </a:pPr>
            <a:r>
              <a:rPr lang="en-US" sz="1800"/>
              <a:t>Locked content</a:t>
            </a:r>
          </a:p>
        </p:txBody>
      </p:sp>
      <p:pic>
        <p:nvPicPr>
          <p:cNvPr id="7" name="Picture 6">
            <a:extLst>
              <a:ext uri="{FF2B5EF4-FFF2-40B4-BE49-F238E27FC236}">
                <a16:creationId xmlns:a16="http://schemas.microsoft.com/office/drawing/2014/main" id="{56E5EDA8-8D0E-9671-B0EE-F49352AFE8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082" y="2277690"/>
            <a:ext cx="4414732" cy="3527124"/>
          </a:xfrm>
          <a:prstGeom prst="rect">
            <a:avLst/>
          </a:prstGeom>
          <a:ln w="28575">
            <a:solidFill>
              <a:schemeClr val="accent5">
                <a:lumMod val="50000"/>
              </a:schemeClr>
            </a:solidFill>
          </a:ln>
        </p:spPr>
      </p:pic>
      <p:sp>
        <p:nvSpPr>
          <p:cNvPr id="4" name="Slide Number Placeholder 3">
            <a:extLst>
              <a:ext uri="{FF2B5EF4-FFF2-40B4-BE49-F238E27FC236}">
                <a16:creationId xmlns:a16="http://schemas.microsoft.com/office/drawing/2014/main" id="{1BE73E8B-5FAA-027D-10A9-9AA798B6225B}"/>
              </a:ext>
            </a:extLst>
          </p:cNvPr>
          <p:cNvSpPr>
            <a:spLocks noGrp="1"/>
          </p:cNvSpPr>
          <p:nvPr>
            <p:ph type="sldNum" sz="quarter" idx="12"/>
          </p:nvPr>
        </p:nvSpPr>
        <p:spPr/>
        <p:txBody>
          <a:bodyPr vert="horz" lIns="91440" tIns="45720" rIns="91440" bIns="45720" rtlCol="0" anchor="ctr">
            <a:normAutofit/>
          </a:bodyPr>
          <a:lstStyle/>
          <a:p>
            <a:pPr>
              <a:spcAft>
                <a:spcPts val="600"/>
              </a:spcAft>
            </a:pPr>
            <a:fld id="{200CA8EA-3E88-1E47-9B86-CBF89577D921}" type="slidenum">
              <a:rPr lang="en-US" smtClean="0"/>
              <a:pPr>
                <a:spcAft>
                  <a:spcPts val="600"/>
                </a:spcAft>
              </a:pPr>
              <a:t>8</a:t>
            </a:fld>
            <a:endParaRPr lang="en-US"/>
          </a:p>
        </p:txBody>
      </p:sp>
    </p:spTree>
    <p:extLst>
      <p:ext uri="{BB962C8B-B14F-4D97-AF65-F5344CB8AC3E}">
        <p14:creationId xmlns:p14="http://schemas.microsoft.com/office/powerpoint/2010/main" val="1813229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E9E8C-0C34-F93B-257C-723413B87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AF7834-AD70-515B-90AC-F3CF84623E85}"/>
              </a:ext>
            </a:extLst>
          </p:cNvPr>
          <p:cNvSpPr txBox="1">
            <a:spLocks noGrp="1"/>
          </p:cNvSpPr>
          <p:nvPr>
            <p:ph type="title" idx="4294967295"/>
          </p:nvPr>
        </p:nvSpPr>
        <p:spPr>
          <a:xfrm>
            <a:off x="624368" y="543140"/>
            <a:ext cx="11938571" cy="865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Arial"/>
                <a:ea typeface="+mj-ea"/>
                <a:cs typeface="Arial"/>
              </a:rPr>
              <a:t>Focus: CMS Attestations Tab</a:t>
            </a:r>
            <a:endParaRPr kumimoji="0" lang="en-US" sz="32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Content Placeholder 4">
            <a:extLst>
              <a:ext uri="{FF2B5EF4-FFF2-40B4-BE49-F238E27FC236}">
                <a16:creationId xmlns:a16="http://schemas.microsoft.com/office/drawing/2014/main" id="{E515EFF6-0062-1B5B-7955-D1C4BD03EF28}"/>
              </a:ext>
            </a:extLst>
          </p:cNvPr>
          <p:cNvSpPr>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Arial"/>
                <a:cs typeface="Arial"/>
              </a:rPr>
              <a:t>Key details to remember when populating the new "CMS Attestations" tab: </a:t>
            </a:r>
            <a:endParaRPr lang="en-US" sz="2400" dirty="0"/>
          </a:p>
          <a:p>
            <a:r>
              <a:rPr lang="en-US" sz="2000" dirty="0">
                <a:latin typeface="Arial"/>
                <a:cs typeface="Arial"/>
              </a:rPr>
              <a:t>A state must attest to every CMS-required outcome for a module even if only reporting on a subset of outcomes.</a:t>
            </a:r>
          </a:p>
          <a:p>
            <a:pPr lvl="1"/>
            <a:r>
              <a:rPr lang="en-US" sz="1800" dirty="0">
                <a:latin typeface="Arial"/>
                <a:cs typeface="Arial"/>
              </a:rPr>
              <a:t>For example, if a state is reporting on an DSS/DW system and includes a PI outcome as part of that system, then the state must attest to </a:t>
            </a:r>
            <a:r>
              <a:rPr lang="en-US" sz="1800" b="1" dirty="0">
                <a:latin typeface="Arial"/>
                <a:cs typeface="Arial"/>
              </a:rPr>
              <a:t>all</a:t>
            </a:r>
            <a:r>
              <a:rPr lang="en-US" sz="1800" dirty="0">
                <a:latin typeface="Arial"/>
                <a:cs typeface="Arial"/>
              </a:rPr>
              <a:t> of the DSS/DW outcomes AND </a:t>
            </a:r>
            <a:r>
              <a:rPr lang="en-US" sz="1800" b="1" dirty="0">
                <a:latin typeface="Arial"/>
                <a:cs typeface="Arial"/>
              </a:rPr>
              <a:t>all</a:t>
            </a:r>
            <a:r>
              <a:rPr lang="en-US" sz="1800" dirty="0">
                <a:latin typeface="Arial"/>
                <a:cs typeface="Arial"/>
              </a:rPr>
              <a:t> of the PI outcomes.</a:t>
            </a:r>
          </a:p>
          <a:p>
            <a:r>
              <a:rPr lang="en-US" sz="2000" dirty="0">
                <a:latin typeface="Arial"/>
                <a:cs typeface="Arial"/>
              </a:rPr>
              <a:t>One set of 22 CEF attestations </a:t>
            </a:r>
            <a:r>
              <a:rPr lang="en-US" sz="2000" b="1" dirty="0">
                <a:latin typeface="Arial"/>
                <a:cs typeface="Arial"/>
              </a:rPr>
              <a:t>per system. </a:t>
            </a:r>
          </a:p>
          <a:p>
            <a:pPr lvl="1"/>
            <a:r>
              <a:rPr lang="en-US" sz="1800" dirty="0">
                <a:latin typeface="Arial"/>
                <a:cs typeface="Arial"/>
              </a:rPr>
              <a:t>Attesting to CEFs multiple times will not affect processing, but it is unnecessary.</a:t>
            </a:r>
          </a:p>
          <a:p>
            <a:r>
              <a:rPr lang="en-US" sz="2000" dirty="0">
                <a:latin typeface="Arial"/>
                <a:cs typeface="Arial"/>
              </a:rPr>
              <a:t>Do not delete rows and columns.</a:t>
            </a:r>
          </a:p>
          <a:p>
            <a:pPr marL="342900" indent="-342900">
              <a:lnSpc>
                <a:spcPct val="150000"/>
              </a:lnSpc>
              <a:buAutoNum type="arabicPeriod"/>
            </a:pPr>
            <a:endParaRPr lang="en-US" sz="1800" dirty="0"/>
          </a:p>
        </p:txBody>
      </p:sp>
      <p:sp>
        <p:nvSpPr>
          <p:cNvPr id="4" name="Slide Number Placeholder 3">
            <a:extLst>
              <a:ext uri="{FF2B5EF4-FFF2-40B4-BE49-F238E27FC236}">
                <a16:creationId xmlns:a16="http://schemas.microsoft.com/office/drawing/2014/main" id="{F50D2009-F4ED-483B-1D87-A0ABA01EB7CA}"/>
              </a:ext>
            </a:extLst>
          </p:cNvPr>
          <p:cNvSpPr>
            <a:spLocks noGrp="1"/>
          </p:cNvSpPr>
          <p:nvPr>
            <p:ph type="sldNum" sz="quarter" idx="12"/>
          </p:nvPr>
        </p:nvSpPr>
        <p:spPr/>
        <p:txBody>
          <a:bodyPr vert="horz" lIns="91440" tIns="45720" rIns="91440" bIns="45720" rtlCol="0" anchor="ctr">
            <a:normAutofit/>
          </a:bodyPr>
          <a:lstStyle/>
          <a:p>
            <a:pPr>
              <a:spcAft>
                <a:spcPts val="600"/>
              </a:spcAft>
            </a:pPr>
            <a:fld id="{200CA8EA-3E88-1E47-9B86-CBF89577D921}" type="slidenum">
              <a:rPr lang="en-US" smtClean="0"/>
              <a:pPr>
                <a:spcAft>
                  <a:spcPts val="600"/>
                </a:spcAft>
              </a:pPr>
              <a:t>9</a:t>
            </a:fld>
            <a:endParaRPr lang="en-US"/>
          </a:p>
        </p:txBody>
      </p:sp>
    </p:spTree>
    <p:extLst>
      <p:ext uri="{BB962C8B-B14F-4D97-AF65-F5344CB8AC3E}">
        <p14:creationId xmlns:p14="http://schemas.microsoft.com/office/powerpoint/2010/main" val="1584559778"/>
      </p:ext>
    </p:extLst>
  </p:cSld>
  <p:clrMapOvr>
    <a:masterClrMapping/>
  </p:clrMapOvr>
</p:sld>
</file>

<file path=ppt/theme/theme1.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009192"/>
      </a:accent1>
      <a:accent2>
        <a:srgbClr val="84CFEE"/>
      </a:accent2>
      <a:accent3>
        <a:srgbClr val="A5A5A5"/>
      </a:accent3>
      <a:accent4>
        <a:srgbClr val="FFFF00"/>
      </a:accent4>
      <a:accent5>
        <a:srgbClr val="5B9BD5"/>
      </a:accent5>
      <a:accent6>
        <a:srgbClr val="0053A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PTA Discussion Template.potm" id="{DFA3B521-C1F0-4E3C-A09E-CA1F30F987FF}" vid="{6CB4046A-ABB3-4D6D-91C9-8061E9E02531}"/>
    </a:ext>
  </a:extLst>
</a:theme>
</file>

<file path=ppt/theme/theme2.xml><?xml version="1.0" encoding="utf-8"?>
<a:theme xmlns:a="http://schemas.openxmlformats.org/drawingml/2006/main" name="CMS PowerPoint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PTA Discussion Template.potm" id="{DFA3B521-C1F0-4E3C-A09E-CA1F30F987FF}" vid="{E1D39B4C-C4D3-4007-B9EA-35C6605924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c74dbe-ed2f-4cc8-9a95-6a4d120e18e6">
      <Terms xmlns="http://schemas.microsoft.com/office/infopath/2007/PartnerControls"/>
    </lcf76f155ced4ddcb4097134ff3c332f>
    <TaxCatchAll xmlns="b5a44311-ed64-4a72-909f-c9dc6973bde2" xsi:nil="true"/>
    <SharedWithUsers xmlns="1ada0c20-4d4c-40d2-8645-faed97a2c3d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80DEDBECCD784A850E7D8DF58EC4AA" ma:contentTypeVersion="14" ma:contentTypeDescription="Create a new document." ma:contentTypeScope="" ma:versionID="ef352f0173126bfac2cc72d5a9793d1c">
  <xsd:schema xmlns:xsd="http://www.w3.org/2001/XMLSchema" xmlns:xs="http://www.w3.org/2001/XMLSchema" xmlns:p="http://schemas.microsoft.com/office/2006/metadata/properties" xmlns:ns2="9bc74dbe-ed2f-4cc8-9a95-6a4d120e18e6" xmlns:ns3="b5a44311-ed64-4a72-909f-c9dc6973bde2" xmlns:ns4="1ada0c20-4d4c-40d2-8645-faed97a2c3d0" targetNamespace="http://schemas.microsoft.com/office/2006/metadata/properties" ma:root="true" ma:fieldsID="14c1f3aa8f9c8fbe4856fab1c5addaa8" ns2:_="" ns3:_="" ns4:_="">
    <xsd:import namespace="9bc74dbe-ed2f-4cc8-9a95-6a4d120e18e6"/>
    <xsd:import namespace="b5a44311-ed64-4a72-909f-c9dc6973bde2"/>
    <xsd:import namespace="1ada0c20-4d4c-40d2-8645-faed97a2c3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c74dbe-ed2f-4cc8-9a95-6a4d120e1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ea1a638-fe8f-4e55-a8a3-ec1a1fdf41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a44311-ed64-4a72-909f-c9dc6973bd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765f54-749b-457f-8cbb-9a53776a0b33}" ma:internalName="TaxCatchAll" ma:showField="CatchAllData" ma:web="1ada0c20-4d4c-40d2-8645-faed97a2c3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da0c20-4d4c-40d2-8645-faed97a2c3d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AC830-4161-4D70-88F6-75E34CA95E72}">
  <ds:schemaRefs>
    <ds:schemaRef ds:uri="9bc74dbe-ed2f-4cc8-9a95-6a4d120e18e6"/>
    <ds:schemaRef ds:uri="b5a44311-ed64-4a72-909f-c9dc6973bde2"/>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 ds:uri="1ada0c20-4d4c-40d2-8645-faed97a2c3d0"/>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AC7D952E-81F8-4095-BDF1-467D6303C830}">
  <ds:schemaRefs>
    <ds:schemaRef ds:uri="http://schemas.microsoft.com/sharepoint/v3/contenttype/forms"/>
  </ds:schemaRefs>
</ds:datastoreItem>
</file>

<file path=customXml/itemProps3.xml><?xml version="1.0" encoding="utf-8"?>
<ds:datastoreItem xmlns:ds="http://schemas.openxmlformats.org/officeDocument/2006/customXml" ds:itemID="{55D2743E-E3A2-4A2A-9F53-62F4B4A0AADE}">
  <ds:schemaRefs>
    <ds:schemaRef ds:uri="1ada0c20-4d4c-40d2-8645-faed97a2c3d0"/>
    <ds:schemaRef ds:uri="9bc74dbe-ed2f-4cc8-9a95-6a4d120e18e6"/>
    <ds:schemaRef ds:uri="b5a44311-ed64-4a72-909f-c9dc6973bd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c620dc48-1d50-4952-8b39-df4d54d74d82}" enabled="0" method="" siteId="{c620dc48-1d50-4952-8b39-df4d54d74d82}" removed="1"/>
</clbl:labelList>
</file>

<file path=docProps/app.xml><?xml version="1.0" encoding="utf-8"?>
<Properties xmlns="http://schemas.openxmlformats.org/officeDocument/2006/extended-properties" xmlns:vt="http://schemas.openxmlformats.org/officeDocument/2006/docPropsVTypes">
  <TotalTime>276</TotalTime>
  <Words>1834</Words>
  <Application>Microsoft Macintosh PowerPoint</Application>
  <PresentationFormat>Widescreen</PresentationFormat>
  <Paragraphs>192</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vt:lpstr>
      <vt:lpstr>arial</vt:lpstr>
      <vt:lpstr>arial</vt:lpstr>
      <vt:lpstr>Calibri</vt:lpstr>
      <vt:lpstr>Wingdings</vt:lpstr>
      <vt:lpstr>Wingdings,Sans-Serif</vt:lpstr>
      <vt:lpstr>1_Office Theme</vt:lpstr>
      <vt:lpstr>CMS PowerPoint Presentation Template</vt:lpstr>
      <vt:lpstr>Community of Practice:  Operational Report Workbook (ORW) Template</vt:lpstr>
      <vt:lpstr>Agenda</vt:lpstr>
      <vt:lpstr>Key Objectives</vt:lpstr>
      <vt:lpstr>Regulatory Requirements for Operational Reporting</vt:lpstr>
      <vt:lpstr>Operational Report Workbook (ORW) Template Overview</vt:lpstr>
      <vt:lpstr>Operational Report Workbook (ORW) Process Flow</vt:lpstr>
      <vt:lpstr>Operational Report Workbook Upload</vt:lpstr>
      <vt:lpstr>ORW: Live Demo</vt:lpstr>
      <vt:lpstr>Focus: CMS Attestations Tab</vt:lpstr>
      <vt:lpstr>CMS Operational Workbook – Best Practices And TIPS </vt:lpstr>
      <vt:lpstr>Contact Information</vt:lpstr>
      <vt:lpstr>Resources</vt:lpstr>
      <vt:lpstr>Questions</vt:lpstr>
      <vt:lpstr>FAQs (1 of 4)</vt:lpstr>
      <vt:lpstr>FAQs (2 of 4)</vt:lpstr>
      <vt:lpstr>FAQs (3 of 4)</vt:lpstr>
      <vt:lpstr>FAQs (4 of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Cardoza Kairys</dc:creator>
  <cp:lastModifiedBy>Makenzie McIntosh-Rollins</cp:lastModifiedBy>
  <cp:revision>10</cp:revision>
  <cp:lastPrinted>2026-03-11T15:06:12Z</cp:lastPrinted>
  <dcterms:created xsi:type="dcterms:W3CDTF">2024-12-19T20:20:34Z</dcterms:created>
  <dcterms:modified xsi:type="dcterms:W3CDTF">2026-05-01T20:44:06Z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0x010100B480DEDBECCD784A850E7D8DF58EC4AA</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TriggerFlowInfo">
    <vt:lpwstr/>
  </property>
  <property fmtid="{D5CDD505-2E9C-101B-9397-08002B2CF9AE}" pid="8" name="xd_Signature">
    <vt:bool>false</vt:bool>
  </property>
</Properties>
</file>